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43" r:id="rId2"/>
    <p:sldId id="856" r:id="rId3"/>
    <p:sldId id="666" r:id="rId4"/>
    <p:sldId id="857" r:id="rId5"/>
    <p:sldId id="685" r:id="rId6"/>
    <p:sldId id="753" r:id="rId7"/>
    <p:sldId id="810" r:id="rId8"/>
    <p:sldId id="774" r:id="rId9"/>
    <p:sldId id="850" r:id="rId10"/>
    <p:sldId id="858" r:id="rId11"/>
    <p:sldId id="859" r:id="rId12"/>
    <p:sldId id="860" r:id="rId13"/>
    <p:sldId id="861" r:id="rId14"/>
    <p:sldId id="862" r:id="rId15"/>
    <p:sldId id="864" r:id="rId16"/>
    <p:sldId id="863" r:id="rId17"/>
    <p:sldId id="865" r:id="rId18"/>
    <p:sldId id="866" r:id="rId19"/>
    <p:sldId id="867" r:id="rId20"/>
    <p:sldId id="799" r:id="rId21"/>
    <p:sldId id="851" r:id="rId22"/>
    <p:sldId id="719" r:id="rId23"/>
    <p:sldId id="868" r:id="rId24"/>
    <p:sldId id="794" r:id="rId25"/>
    <p:sldId id="852" r:id="rId26"/>
    <p:sldId id="761" r:id="rId27"/>
    <p:sldId id="869" r:id="rId28"/>
    <p:sldId id="870" r:id="rId29"/>
    <p:sldId id="871" r:id="rId30"/>
    <p:sldId id="872" r:id="rId31"/>
    <p:sldId id="853" r:id="rId32"/>
    <p:sldId id="762" r:id="rId33"/>
    <p:sldId id="712" r:id="rId34"/>
    <p:sldId id="854" r:id="rId35"/>
    <p:sldId id="763" r:id="rId36"/>
    <p:sldId id="806" r:id="rId37"/>
    <p:sldId id="730" r:id="rId38"/>
    <p:sldId id="855" r:id="rId39"/>
    <p:sldId id="718" r:id="rId40"/>
    <p:sldId id="785" r:id="rId41"/>
    <p:sldId id="743" r:id="rId42"/>
    <p:sldId id="786" r:id="rId43"/>
    <p:sldId id="767" r:id="rId44"/>
    <p:sldId id="787" r:id="rId45"/>
    <p:sldId id="771" r:id="rId46"/>
    <p:sldId id="744" r:id="rId47"/>
    <p:sldId id="873" r:id="rId48"/>
  </p:sldIdLst>
  <p:sldSz cx="20104100" cy="118872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3792" autoAdjust="0"/>
  </p:normalViewPr>
  <p:slideViewPr>
    <p:cSldViewPr snapToGrid="0">
      <p:cViewPr varScale="1">
        <p:scale>
          <a:sx n="34" d="100"/>
          <a:sy n="34" d="100"/>
        </p:scale>
        <p:origin x="828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62D43-0380-4BFE-83F2-F48062FAFB8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C6EEAC-349B-425A-BFEA-B9641D4E65CF}">
      <dgm:prSet phldrT="[Text]" custT="1"/>
      <dgm:spPr/>
      <dgm:t>
        <a:bodyPr/>
        <a:lstStyle/>
        <a:p>
          <a:r>
            <a:rPr lang="en-US" sz="3200" b="1" dirty="0"/>
            <a:t>Direct</a:t>
          </a:r>
        </a:p>
        <a:p>
          <a:r>
            <a:rPr lang="en-US" sz="2200" dirty="0"/>
            <a:t>(assignments, exams, projects, papers, tests, presentations, demonstrations) </a:t>
          </a:r>
        </a:p>
        <a:p>
          <a:endParaRPr lang="en-US" sz="1200" dirty="0"/>
        </a:p>
        <a:p>
          <a:br>
            <a:rPr lang="en-US" sz="1200" dirty="0"/>
          </a:br>
          <a:endParaRPr lang="en-US" sz="1200" dirty="0"/>
        </a:p>
      </dgm:t>
    </dgm:pt>
    <dgm:pt modelId="{3DE39536-A853-497D-B9AC-CD16C6E20BAA}" type="parTrans" cxnId="{C7B6E063-4865-4BE7-B34F-2CFC6CC8AA64}">
      <dgm:prSet/>
      <dgm:spPr/>
      <dgm:t>
        <a:bodyPr/>
        <a:lstStyle/>
        <a:p>
          <a:endParaRPr lang="en-US"/>
        </a:p>
      </dgm:t>
    </dgm:pt>
    <dgm:pt modelId="{A58D6D70-CCE1-47F1-B818-6F0EFFC344A1}" type="sibTrans" cxnId="{C7B6E063-4865-4BE7-B34F-2CFC6CC8AA64}">
      <dgm:prSet/>
      <dgm:spPr/>
      <dgm:t>
        <a:bodyPr/>
        <a:lstStyle/>
        <a:p>
          <a:endParaRPr lang="en-US"/>
        </a:p>
      </dgm:t>
    </dgm:pt>
    <dgm:pt modelId="{76BFEBE7-F31A-41B4-87DA-967FA2387397}">
      <dgm:prSet phldrT="[Text]" custT="1"/>
      <dgm:spPr/>
      <dgm:t>
        <a:bodyPr/>
        <a:lstStyle/>
        <a:p>
          <a:r>
            <a:rPr lang="en-US" sz="3200" b="1" dirty="0"/>
            <a:t>Indirect</a:t>
          </a:r>
        </a:p>
        <a:p>
          <a:r>
            <a:rPr lang="en-US" sz="2200" dirty="0"/>
            <a:t>(questionnaires, surveys, interviews, reflections, focus groups, feedback)</a:t>
          </a:r>
        </a:p>
        <a:p>
          <a:endParaRPr lang="en-US" sz="1800" dirty="0"/>
        </a:p>
        <a:p>
          <a:endParaRPr lang="en-US" sz="1100" dirty="0"/>
        </a:p>
      </dgm:t>
    </dgm:pt>
    <dgm:pt modelId="{A892B0F6-7C6C-41C8-AEDC-4C04E02EDFFD}" type="parTrans" cxnId="{43A2DEA1-BFBC-4DEF-B978-287FDF664B9E}">
      <dgm:prSet/>
      <dgm:spPr/>
      <dgm:t>
        <a:bodyPr/>
        <a:lstStyle/>
        <a:p>
          <a:endParaRPr lang="en-US"/>
        </a:p>
      </dgm:t>
    </dgm:pt>
    <dgm:pt modelId="{A77FD15D-33B5-41BE-A24D-E7E73F408567}" type="sibTrans" cxnId="{43A2DEA1-BFBC-4DEF-B978-287FDF664B9E}">
      <dgm:prSet/>
      <dgm:spPr/>
      <dgm:t>
        <a:bodyPr/>
        <a:lstStyle/>
        <a:p>
          <a:endParaRPr lang="en-US"/>
        </a:p>
      </dgm:t>
    </dgm:pt>
    <dgm:pt modelId="{411C3D8A-C53A-4B7C-8DA1-B3FF0B06B8A8}" type="pres">
      <dgm:prSet presAssocID="{40962D43-0380-4BFE-83F2-F48062FAFB8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0581F9A-B771-42E3-B476-FAADA3609FD4}" type="pres">
      <dgm:prSet presAssocID="{C9C6EEAC-349B-425A-BFEA-B9641D4E65CF}" presName="Accent1" presStyleCnt="0"/>
      <dgm:spPr/>
    </dgm:pt>
    <dgm:pt modelId="{D38209CE-714A-43D4-9F73-79BF6D0F00C7}" type="pres">
      <dgm:prSet presAssocID="{C9C6EEAC-349B-425A-BFEA-B9641D4E65CF}" presName="Accent" presStyleLbl="node1" presStyleIdx="0" presStyleCnt="2"/>
      <dgm:spPr>
        <a:solidFill>
          <a:schemeClr val="accent2">
            <a:lumMod val="75000"/>
          </a:schemeClr>
        </a:solidFill>
      </dgm:spPr>
    </dgm:pt>
    <dgm:pt modelId="{0B90E1E1-D2D2-41AD-9631-E7818A7F070B}" type="pres">
      <dgm:prSet presAssocID="{C9C6EEAC-349B-425A-BFEA-B9641D4E65CF}" presName="Parent1" presStyleLbl="revTx" presStyleIdx="0" presStyleCnt="2" custScaleY="140928" custLinFactNeighborX="-2104" custLinFactNeighborY="9395">
        <dgm:presLayoutVars>
          <dgm:chMax val="1"/>
          <dgm:chPref val="1"/>
          <dgm:bulletEnabled val="1"/>
        </dgm:presLayoutVars>
      </dgm:prSet>
      <dgm:spPr/>
    </dgm:pt>
    <dgm:pt modelId="{C6910432-D070-4392-AEE2-325F70FACAA6}" type="pres">
      <dgm:prSet presAssocID="{76BFEBE7-F31A-41B4-87DA-967FA2387397}" presName="Accent2" presStyleCnt="0"/>
      <dgm:spPr/>
    </dgm:pt>
    <dgm:pt modelId="{A0886EB2-6918-413B-8019-D1A23E4E7F50}" type="pres">
      <dgm:prSet presAssocID="{76BFEBE7-F31A-41B4-87DA-967FA2387397}" presName="Accent" presStyleLbl="node1" presStyleIdx="1" presStyleCnt="2"/>
      <dgm:spPr>
        <a:solidFill>
          <a:schemeClr val="accent2">
            <a:lumMod val="60000"/>
            <a:lumOff val="40000"/>
          </a:schemeClr>
        </a:solidFill>
      </dgm:spPr>
    </dgm:pt>
    <dgm:pt modelId="{01511C74-1C6E-4E63-8C43-E7EE04CB4AC7}" type="pres">
      <dgm:prSet presAssocID="{76BFEBE7-F31A-41B4-87DA-967FA2387397}" presName="Parent2" presStyleLbl="revTx" presStyleIdx="1" presStyleCnt="2" custLinFactNeighborX="409" custLinFactNeighborY="19995">
        <dgm:presLayoutVars>
          <dgm:chMax val="1"/>
          <dgm:chPref val="1"/>
          <dgm:bulletEnabled val="1"/>
        </dgm:presLayoutVars>
      </dgm:prSet>
      <dgm:spPr/>
    </dgm:pt>
  </dgm:ptLst>
  <dgm:cxnLst>
    <dgm:cxn modelId="{A5658127-26EA-4D6A-A745-1EE676BCD01B}" type="presOf" srcId="{C9C6EEAC-349B-425A-BFEA-B9641D4E65CF}" destId="{0B90E1E1-D2D2-41AD-9631-E7818A7F070B}" srcOrd="0" destOrd="0" presId="urn:microsoft.com/office/officeart/2009/layout/CircleArrowProcess"/>
    <dgm:cxn modelId="{C7B6E063-4865-4BE7-B34F-2CFC6CC8AA64}" srcId="{40962D43-0380-4BFE-83F2-F48062FAFB87}" destId="{C9C6EEAC-349B-425A-BFEA-B9641D4E65CF}" srcOrd="0" destOrd="0" parTransId="{3DE39536-A853-497D-B9AC-CD16C6E20BAA}" sibTransId="{A58D6D70-CCE1-47F1-B818-6F0EFFC344A1}"/>
    <dgm:cxn modelId="{7669CDA1-C914-45E5-983C-EA71203668E0}" type="presOf" srcId="{40962D43-0380-4BFE-83F2-F48062FAFB87}" destId="{411C3D8A-C53A-4B7C-8DA1-B3FF0B06B8A8}" srcOrd="0" destOrd="0" presId="urn:microsoft.com/office/officeart/2009/layout/CircleArrowProcess"/>
    <dgm:cxn modelId="{43A2DEA1-BFBC-4DEF-B978-287FDF664B9E}" srcId="{40962D43-0380-4BFE-83F2-F48062FAFB87}" destId="{76BFEBE7-F31A-41B4-87DA-967FA2387397}" srcOrd="1" destOrd="0" parTransId="{A892B0F6-7C6C-41C8-AEDC-4C04E02EDFFD}" sibTransId="{A77FD15D-33B5-41BE-A24D-E7E73F408567}"/>
    <dgm:cxn modelId="{966DDAC4-5DC6-4744-8398-00D9CB45973F}" type="presOf" srcId="{76BFEBE7-F31A-41B4-87DA-967FA2387397}" destId="{01511C74-1C6E-4E63-8C43-E7EE04CB4AC7}" srcOrd="0" destOrd="0" presId="urn:microsoft.com/office/officeart/2009/layout/CircleArrowProcess"/>
    <dgm:cxn modelId="{C05EC67B-37D2-4F27-B3BE-CE61CF108D52}" type="presParOf" srcId="{411C3D8A-C53A-4B7C-8DA1-B3FF0B06B8A8}" destId="{A0581F9A-B771-42E3-B476-FAADA3609FD4}" srcOrd="0" destOrd="0" presId="urn:microsoft.com/office/officeart/2009/layout/CircleArrowProcess"/>
    <dgm:cxn modelId="{1D4EC608-A5D7-47C0-A41C-E0D1DF4E71E0}" type="presParOf" srcId="{A0581F9A-B771-42E3-B476-FAADA3609FD4}" destId="{D38209CE-714A-43D4-9F73-79BF6D0F00C7}" srcOrd="0" destOrd="0" presId="urn:microsoft.com/office/officeart/2009/layout/CircleArrowProcess"/>
    <dgm:cxn modelId="{8738DFF0-5BFE-4425-83D7-434AF1F8D223}" type="presParOf" srcId="{411C3D8A-C53A-4B7C-8DA1-B3FF0B06B8A8}" destId="{0B90E1E1-D2D2-41AD-9631-E7818A7F070B}" srcOrd="1" destOrd="0" presId="urn:microsoft.com/office/officeart/2009/layout/CircleArrowProcess"/>
    <dgm:cxn modelId="{110FE342-18B6-4CC7-B5CB-44D08B9A0766}" type="presParOf" srcId="{411C3D8A-C53A-4B7C-8DA1-B3FF0B06B8A8}" destId="{C6910432-D070-4392-AEE2-325F70FACAA6}" srcOrd="2" destOrd="0" presId="urn:microsoft.com/office/officeart/2009/layout/CircleArrowProcess"/>
    <dgm:cxn modelId="{FD24E513-C1BC-47BE-B2EC-AAC806E33E3B}" type="presParOf" srcId="{C6910432-D070-4392-AEE2-325F70FACAA6}" destId="{A0886EB2-6918-413B-8019-D1A23E4E7F50}" srcOrd="0" destOrd="0" presId="urn:microsoft.com/office/officeart/2009/layout/CircleArrowProcess"/>
    <dgm:cxn modelId="{9C702B5A-6FDC-417E-9F36-9C3D1F9010F1}" type="presParOf" srcId="{411C3D8A-C53A-4B7C-8DA1-B3FF0B06B8A8}" destId="{01511C74-1C6E-4E63-8C43-E7EE04CB4AC7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209CE-714A-43D4-9F73-79BF6D0F00C7}">
      <dsp:nvSpPr>
        <dsp:cNvPr id="0" name=""/>
        <dsp:cNvSpPr/>
      </dsp:nvSpPr>
      <dsp:spPr>
        <a:xfrm>
          <a:off x="4388562" y="0"/>
          <a:ext cx="4891847" cy="489198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0E1E1-D2D2-41AD-9631-E7818A7F070B}">
      <dsp:nvSpPr>
        <dsp:cNvPr id="0" name=""/>
        <dsp:cNvSpPr/>
      </dsp:nvSpPr>
      <dsp:spPr>
        <a:xfrm>
          <a:off x="5411547" y="1620064"/>
          <a:ext cx="2729266" cy="1922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Direct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(assignments, exams, projects, papers, tests, presentations, demonstrations)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200" kern="1200" dirty="0"/>
          </a:br>
          <a:endParaRPr lang="en-US" sz="1200" kern="1200" dirty="0"/>
        </a:p>
      </dsp:txBody>
      <dsp:txXfrm>
        <a:off x="5411547" y="1620064"/>
        <a:ext cx="2729266" cy="1922923"/>
      </dsp:txXfrm>
    </dsp:sp>
    <dsp:sp modelId="{A0886EB2-6918-413B-8019-D1A23E4E7F50}">
      <dsp:nvSpPr>
        <dsp:cNvPr id="0" name=""/>
        <dsp:cNvSpPr/>
      </dsp:nvSpPr>
      <dsp:spPr>
        <a:xfrm>
          <a:off x="3378769" y="3135569"/>
          <a:ext cx="4202469" cy="420424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11C74-1C6E-4E63-8C43-E7EE04CB4AC7}">
      <dsp:nvSpPr>
        <dsp:cNvPr id="0" name=""/>
        <dsp:cNvSpPr/>
      </dsp:nvSpPr>
      <dsp:spPr>
        <a:xfrm>
          <a:off x="4115500" y="4860211"/>
          <a:ext cx="2729266" cy="1364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Indirect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(questionnaires, surveys, interviews, reflections, focus groups, feedback)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4115500" y="4860211"/>
        <a:ext cx="2729266" cy="1364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20269-C2DE-42AE-BC68-EB68968D872F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69E21-0801-4A73-A957-23425255C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34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16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4277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1112156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61939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3085108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401954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169713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799470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3490194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1894335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1398215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423749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4094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3574919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2983391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2869203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3187880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22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2433319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1742745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3755273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892118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212119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2706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32628584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11721233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1168882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385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21998023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4760619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730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26562503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37798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72669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12822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11037759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3127655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1694391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563002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12637498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18354600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13575392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3674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290170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236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6897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2178361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607" tIns="23303" rIns="46607" bIns="23303"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Core campus, and one of 7 campuses, of Indiana University.</a:t>
            </a:r>
          </a:p>
          <a:p>
            <a:pPr defTabSz="466070">
              <a:defRPr/>
            </a:pPr>
            <a:r>
              <a:rPr lang="en-US" sz="600" dirty="0"/>
              <a:t>IUPUI was founded in 1969 and is the result of a merger of the Purdue Indianapolis Extension Center and Indiana University Indianapolis</a:t>
            </a:r>
            <a:endParaRPr lang="en-US" dirty="0"/>
          </a:p>
          <a:p>
            <a:pPr defTabSz="466070">
              <a:defRPr/>
            </a:pPr>
            <a:r>
              <a:rPr lang="en-US" sz="600" dirty="0"/>
              <a:t>Offers more than 450 undergraduate, graduate, and professional programs from Indiana University and Purdue University.</a:t>
            </a:r>
          </a:p>
          <a:p>
            <a:pPr defTabSz="466070">
              <a:defRPr/>
            </a:pPr>
            <a:r>
              <a:rPr lang="en-US" dirty="0"/>
              <a:t>29,000+ students</a:t>
            </a:r>
          </a:p>
          <a:p>
            <a:r>
              <a:rPr lang="en-US" dirty="0"/>
              <a:t>More than 8,000 faculty and staff</a:t>
            </a:r>
          </a:p>
          <a:p>
            <a:r>
              <a:rPr lang="en-US" dirty="0"/>
              <a:t>We are a Division I school (Horizon League) and offer 16 varsity teams. </a:t>
            </a:r>
          </a:p>
        </p:txBody>
      </p:sp>
    </p:spTree>
    <p:extLst>
      <p:ext uri="{BB962C8B-B14F-4D97-AF65-F5344CB8AC3E}">
        <p14:creationId xmlns:p14="http://schemas.microsoft.com/office/powerpoint/2010/main" val="100721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149600"/>
            <a:ext cx="13817600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20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72908"/>
            <a:ext cx="203177" cy="949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1472908"/>
            <a:ext cx="203200" cy="949960"/>
          </a:xfrm>
          <a:custGeom>
            <a:avLst/>
            <a:gdLst/>
            <a:ahLst/>
            <a:cxnLst/>
            <a:rect l="l" t="t" r="r" b="b"/>
            <a:pathLst>
              <a:path w="203200" h="949960">
                <a:moveTo>
                  <a:pt x="0" y="949353"/>
                </a:moveTo>
                <a:lnTo>
                  <a:pt x="203166" y="949353"/>
                </a:lnTo>
                <a:lnTo>
                  <a:pt x="203166" y="0"/>
                </a:lnTo>
                <a:lnTo>
                  <a:pt x="0" y="0"/>
                </a:lnTo>
                <a:lnTo>
                  <a:pt x="0" y="949353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1" i="0">
                <a:solidFill>
                  <a:srgbClr val="31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1" i="0">
                <a:solidFill>
                  <a:srgbClr val="31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1" i="0">
                <a:solidFill>
                  <a:srgbClr val="31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5578" y="1570774"/>
            <a:ext cx="13244843" cy="810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31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.iu.edu/8ou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0" y="5214556"/>
            <a:ext cx="201041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Stephen P. Hundley, Ph.D.</a:t>
            </a:r>
          </a:p>
          <a:p>
            <a:pPr algn="ctr"/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Founding Executive Director, Center for Leading Improvements in Higher Education</a:t>
            </a:r>
          </a:p>
          <a:p>
            <a:pPr algn="ctr"/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Professor of Organizational Leadership</a:t>
            </a:r>
          </a:p>
          <a:p>
            <a:pPr algn="ctr"/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Chair, Assessment Institute in Indianapolis</a:t>
            </a:r>
          </a:p>
          <a:p>
            <a:pPr algn="ctr"/>
            <a:endParaRPr lang="en-US" sz="4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628650" y="1321787"/>
            <a:ext cx="189928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A5162A"/>
                </a:solidFill>
                <a:latin typeface="+mj-lt"/>
              </a:rPr>
              <a:t>Trends in Assessment:</a:t>
            </a:r>
          </a:p>
          <a:p>
            <a:pPr algn="ctr"/>
            <a:r>
              <a:rPr lang="en-US" sz="6600" b="1" i="1" dirty="0">
                <a:solidFill>
                  <a:srgbClr val="A5162A"/>
                </a:solidFill>
                <a:latin typeface="+mj-lt"/>
              </a:rPr>
              <a:t>Enduring Principles, Emerging Opportunities</a:t>
            </a:r>
          </a:p>
          <a:p>
            <a:pPr algn="ctr"/>
            <a:endParaRPr lang="en-US" sz="2400" b="1" dirty="0">
              <a:solidFill>
                <a:srgbClr val="A5162A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1016534" y="1592227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C19DE682-DF9F-37FB-232E-E6C451D76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00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83212" y="2024287"/>
            <a:ext cx="19588806" cy="108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Concern about the real costs of college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Concern about the opportunity costs of college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Concern about evidence of collegiate outcomes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Concern about governmental, employer, and societal expectations of graduates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Concern about the return-on-investment of a college degree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Other concerns?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Significance of Assessment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CD553F0F-64CA-2EA5-4917-D826C627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78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83212" y="2100487"/>
            <a:ext cx="19220888" cy="108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Feedback from stakeholders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Productivity measures and cost analyses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Accreditation, program review, and peer review feedback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Rankings, reputation, and stakeholder engagement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Student achievement of learning outcomes:</a:t>
            </a:r>
          </a:p>
          <a:p>
            <a:r>
              <a:rPr lang="en-US" sz="4400" dirty="0"/>
              <a:t>	</a:t>
            </a:r>
            <a:r>
              <a:rPr lang="en-US" sz="4400" b="1" i="1" dirty="0"/>
              <a:t>What do we want students to know/be able to do upon completion of ___?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Significance of Assessment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CD553F0F-64CA-2EA5-4917-D826C627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05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83212" y="2100487"/>
            <a:ext cx="19220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CD553F0F-64CA-2EA5-4917-D826C627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4D4220-A3B4-F8D1-3863-BE806ADA1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886" y="73785"/>
            <a:ext cx="9089212" cy="117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8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83212" y="2100487"/>
            <a:ext cx="19220888" cy="108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Demonstrating civic mindedness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Finding employment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Engaging in lifelong learning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Pursuing graduate and professional education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Thriving in a diverse and global world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Remaining connected to us as alumni</a:t>
            </a:r>
          </a:p>
          <a:p>
            <a:endParaRPr lang="en-US" sz="4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Goals for Higher Education Graduates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CD553F0F-64CA-2EA5-4917-D826C627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1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83212" y="2100487"/>
            <a:ext cx="19220888" cy="101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What we expect students of any program to know and be able to do at the time of graduation from our institution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These institutional student learning outcomes are often introduced in First Year Experiences and General Education Courses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They get reinforced in discipline-specific, inter- and multi-disciplinary courses, and through other venues for learning, including the co-curriculum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Example:  Our campus’ Profiles of Learning for Undergraduate Success</a:t>
            </a:r>
          </a:p>
          <a:p>
            <a:endParaRPr lang="en-US" sz="4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Institutional-level Student Learning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CD553F0F-64CA-2EA5-4917-D826C627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13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83212" y="2100487"/>
            <a:ext cx="19220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CD553F0F-64CA-2EA5-4917-D826C627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D6AE4-4D2B-F152-BE3F-76632F23E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373" y="653625"/>
            <a:ext cx="13489851" cy="95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84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83212" y="2100487"/>
            <a:ext cx="19220888" cy="108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What students should know and be able to do upon completion of a specific academic program (degree, certificate, minor, or credential)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Program-level learning outcomes should be derived from and aligned with institutional-level learning outcomes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Curriculum mapping is a useful way to identify the courses in which learning outcomes get introduced, reinforced, and/or assessed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Program-level learning outcomes also inform course- and activity-level learning outcomes</a:t>
            </a:r>
          </a:p>
          <a:p>
            <a:endParaRPr lang="en-US" sz="4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Program-level Student Learning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CD553F0F-64CA-2EA5-4917-D826C627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38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83212" y="2100487"/>
            <a:ext cx="19220888" cy="1021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These include academic, experiential, community, global, and co-curricular learning (with on- and off-campus partners)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Course-level learning outcomes should be derived from and aligned with the program- and institutional-level learning outcomes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Activity-level learning outcomes are the comparable interventions occurring in out-of-class settings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Issues include course creep, multi-section alignment, and instructor style and emphasis</a:t>
            </a:r>
            <a:endParaRPr lang="en-US" sz="4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Course- and Activity-level Student Learning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CD553F0F-64CA-2EA5-4917-D826C627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575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83212" y="2100487"/>
            <a:ext cx="19220888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Assignments are ways in which course-level learning is assessed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Quality of assignment design and explicit relationship to learning goals are necessary (e.g., Transparency in Learning and Teaching, or TiLT; use of rubrics)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Everything we ask students to do, assignment-wise, should intentionally scaffold to a course-level learning goal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Issues include clarity of assignment, implementation fidelity, and periodic review of all assignments in courses/programs to ensure intended instructional approaches are appropriate (e.g., individual vs. group work; foundation-intermediate-advanced assignments; use of High Impact Practices, or HIPs)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Assignment-level Student Learning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CD553F0F-64CA-2EA5-4917-D826C627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5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83212" y="2100487"/>
            <a:ext cx="19220888" cy="101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Mission, vision, values, and strategic plan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Offices and committees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Processes and tools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Integrative aspects of all of these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Includes an understanding of our collective responsibilities to promote a </a:t>
            </a:r>
            <a:r>
              <a:rPr lang="en-US" sz="4400" b="1" dirty="0"/>
              <a:t>culture of relevance, evidence, and perseverance</a:t>
            </a:r>
          </a:p>
          <a:p>
            <a:endParaRPr lang="en-US" sz="4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Foundations of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CD553F0F-64CA-2EA5-4917-D826C627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7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97147" y="2230761"/>
            <a:ext cx="1841955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Website:</a:t>
            </a:r>
          </a:p>
          <a:p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tps://go.iu.edu/8our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QR Code:</a:t>
            </a:r>
          </a:p>
          <a:p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02710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Session Resources</a:t>
            </a:r>
            <a:endParaRPr lang="en-US" sz="6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2822041" y="953781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6" name="Picture 5" descr="indianapolis-logo">
            <a:extLst>
              <a:ext uri="{FF2B5EF4-FFF2-40B4-BE49-F238E27FC236}">
                <a16:creationId xmlns:a16="http://schemas.microsoft.com/office/drawing/2014/main" id="{F652AEEE-AC9F-250E-E7FC-C67735082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93EFB4-830B-D80E-9CFB-3F479F701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578" y="5884237"/>
            <a:ext cx="3420925" cy="34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48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284724"/>
            <a:ext cx="18102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Promoting a Culture of </a:t>
            </a:r>
          </a:p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Relevance, Evidence, and Perseverance</a:t>
            </a:r>
            <a:endParaRPr lang="en-US" sz="6000" b="1" dirty="0">
              <a:latin typeface="+mj-lt"/>
            </a:endParaRPr>
          </a:p>
        </p:txBody>
      </p:sp>
      <p:grpSp>
        <p:nvGrpSpPr>
          <p:cNvPr id="9" name="Canvas 19">
            <a:extLst>
              <a:ext uri="{FF2B5EF4-FFF2-40B4-BE49-F238E27FC236}">
                <a16:creationId xmlns:a16="http://schemas.microsoft.com/office/drawing/2014/main" id="{5A02B3EA-FD50-4E6C-95AB-FF0931B17609}"/>
              </a:ext>
            </a:extLst>
          </p:cNvPr>
          <p:cNvGrpSpPr/>
          <p:nvPr/>
        </p:nvGrpSpPr>
        <p:grpSpPr>
          <a:xfrm>
            <a:off x="4860721" y="2388958"/>
            <a:ext cx="10920183" cy="8466711"/>
            <a:chOff x="0" y="-372110"/>
            <a:chExt cx="6525895" cy="78968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F90A9B-02F7-4C75-868D-DDAC969199E2}"/>
                </a:ext>
              </a:extLst>
            </p:cNvPr>
            <p:cNvSpPr/>
            <p:nvPr/>
          </p:nvSpPr>
          <p:spPr>
            <a:xfrm>
              <a:off x="0" y="0"/>
              <a:ext cx="5943600" cy="75247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0037DB90-1C90-452B-8584-41D9796D5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20620"/>
              <a:ext cx="2041526" cy="2053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marL="502600" indent="-502600" algn="ctr">
                <a:spcBef>
                  <a:spcPts val="660"/>
                </a:spcBef>
                <a:spcAft>
                  <a:spcPts val="660"/>
                </a:spcAft>
              </a:pPr>
              <a:endParaRPr lang="en-US" sz="2418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502600" indent="-502600" algn="ctr">
                <a:spcBef>
                  <a:spcPts val="660"/>
                </a:spcBef>
                <a:spcAft>
                  <a:spcPts val="660"/>
                </a:spcAft>
              </a:pPr>
              <a:endParaRPr lang="en-US" sz="440" b="1" dirty="0">
                <a:solidFill>
                  <a:srgbClr val="008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502600" indent="-502600" algn="ctr"/>
              <a:r>
                <a:rPr lang="en-US" sz="2418" b="1" dirty="0">
                  <a:solidFill>
                    <a:srgbClr val="008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Making</a:t>
              </a:r>
            </a:p>
            <a:p>
              <a:pPr marL="502600" indent="-502600" algn="ctr"/>
              <a:r>
                <a:rPr lang="en-US" sz="2418" b="1" dirty="0">
                  <a:solidFill>
                    <a:srgbClr val="008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Improvements</a:t>
              </a:r>
              <a:endParaRPr lang="en-US" sz="2418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8F03A762-557A-42E0-A1D7-288A33FF0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6129" y="-372110"/>
              <a:ext cx="2353310" cy="21113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1979" b="1" dirty="0">
                <a:solidFill>
                  <a:srgbClr val="8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1099" b="1" dirty="0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r>
                <a:rPr lang="en-US" sz="2418" b="1" dirty="0">
                  <a:solidFill>
                    <a:srgbClr val="80008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Planning, Goal Setting, </a:t>
              </a: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r>
                <a:rPr lang="en-US" sz="2418" b="1" dirty="0">
                  <a:solidFill>
                    <a:srgbClr val="80008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and Resourcing </a:t>
              </a:r>
              <a:endParaRPr lang="en-US" sz="2418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/>
              <a:r>
                <a:rPr lang="en-US" sz="1979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41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1F90FFBF-B21A-4B2E-B2B0-507935001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5475" y="2420620"/>
              <a:ext cx="2090420" cy="20535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algn="ctr"/>
              <a:r>
                <a:rPr lang="en-US" sz="879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41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2418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1319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18" b="1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Implementing</a:t>
              </a:r>
            </a:p>
            <a:p>
              <a:pPr algn="ctr"/>
              <a:r>
                <a:rPr lang="en-US" sz="2418" b="1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Interventions</a:t>
              </a:r>
              <a:endParaRPr lang="en-US" sz="2418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18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US" sz="3957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41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212695CC-97FB-4E95-8D05-00A0EC545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3575" y="5137783"/>
              <a:ext cx="2559685" cy="1971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2418" b="1" dirty="0">
                <a:solidFill>
                  <a:srgbClr val="33CC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440" b="1" dirty="0">
                <a:solidFill>
                  <a:srgbClr val="33CCC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r>
                <a:rPr lang="en-US" sz="2418" b="1" dirty="0">
                  <a:solidFill>
                    <a:srgbClr val="33CCCC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Assessing and Evaluating</a:t>
              </a:r>
              <a:endParaRPr lang="en-US" sz="2418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AutoShape 8">
              <a:extLst>
                <a:ext uri="{FF2B5EF4-FFF2-40B4-BE49-F238E27FC236}">
                  <a16:creationId xmlns:a16="http://schemas.microsoft.com/office/drawing/2014/main" id="{7DAB296A-EC21-4876-BC30-871C722630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639445" y="1032509"/>
              <a:ext cx="1741170" cy="1035050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9">
              <a:extLst>
                <a:ext uri="{FF2B5EF4-FFF2-40B4-BE49-F238E27FC236}">
                  <a16:creationId xmlns:a16="http://schemas.microsoft.com/office/drawing/2014/main" id="{5F42E379-17C8-47D5-B3C2-8BAAB05F9275}"/>
                </a:ext>
              </a:extLst>
            </p:cNvPr>
            <p:cNvCxnSpPr>
              <a:cxnSpLocks noChangeShapeType="1"/>
              <a:stCxn id="13" idx="3"/>
              <a:endCxn id="15" idx="0"/>
            </p:cNvCxnSpPr>
            <p:nvPr/>
          </p:nvCxnSpPr>
          <p:spPr bwMode="auto">
            <a:xfrm>
              <a:off x="4409440" y="683579"/>
              <a:ext cx="1071246" cy="1737041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0">
              <a:extLst>
                <a:ext uri="{FF2B5EF4-FFF2-40B4-BE49-F238E27FC236}">
                  <a16:creationId xmlns:a16="http://schemas.microsoft.com/office/drawing/2014/main" id="{7EC16A5F-A5D2-4F14-92B8-553E53C908AE}"/>
                </a:ext>
              </a:extLst>
            </p:cNvPr>
            <p:cNvCxnSpPr>
              <a:cxnSpLocks noChangeShapeType="1"/>
              <a:stCxn id="15" idx="2"/>
              <a:endCxn id="16" idx="3"/>
            </p:cNvCxnSpPr>
            <p:nvPr/>
          </p:nvCxnSpPr>
          <p:spPr bwMode="auto">
            <a:xfrm rot="5400000">
              <a:off x="4162336" y="4805136"/>
              <a:ext cx="1649277" cy="987426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1">
              <a:extLst>
                <a:ext uri="{FF2B5EF4-FFF2-40B4-BE49-F238E27FC236}">
                  <a16:creationId xmlns:a16="http://schemas.microsoft.com/office/drawing/2014/main" id="{E2668334-F884-4756-92CE-25B6AA2243CA}"/>
                </a:ext>
              </a:extLst>
            </p:cNvPr>
            <p:cNvCxnSpPr>
              <a:cxnSpLocks noChangeShapeType="1"/>
              <a:stCxn id="16" idx="1"/>
              <a:endCxn id="11" idx="2"/>
            </p:cNvCxnSpPr>
            <p:nvPr/>
          </p:nvCxnSpPr>
          <p:spPr bwMode="auto">
            <a:xfrm rot="10800000">
              <a:off x="1020764" y="4474212"/>
              <a:ext cx="912812" cy="1649277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7B146B0D-C51D-4CBE-86E6-C00FBCC47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966" y="1739266"/>
              <a:ext cx="930275" cy="44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201041" tIns="100521" rIns="201041" bIns="100521" upright="1">
              <a:spAutoFit/>
            </a:bodyPr>
            <a:lstStyle/>
            <a:p>
              <a:pPr algn="ctr">
                <a:spcBef>
                  <a:spcPts val="440"/>
                </a:spcBef>
                <a:spcAft>
                  <a:spcPts val="440"/>
                </a:spcAft>
              </a:pPr>
              <a:endParaRPr lang="en-US" sz="175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68FF12A0-D8F6-49A0-A4D3-B61D010A0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865026" y="2744357"/>
              <a:ext cx="631177" cy="25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201041" tIns="100521" rIns="201041" bIns="100521" upright="1">
              <a:spAutoFit/>
            </a:bodyPr>
            <a:lstStyle/>
            <a:p>
              <a:pPr algn="ctr"/>
              <a:r>
                <a:rPr lang="en-US" sz="1759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153A03F4-E5CD-4883-A2C4-BAC92405A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0170" y="2168294"/>
              <a:ext cx="1128395" cy="1224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201041" tIns="100521" rIns="201041" bIns="100521" upright="1">
              <a:noAutofit/>
            </a:bodyPr>
            <a:lstStyle/>
            <a:p>
              <a:pPr algn="ctr"/>
              <a:r>
                <a:rPr lang="en-US" sz="2638" b="1" i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Culture of:</a:t>
              </a:r>
            </a:p>
            <a:p>
              <a:pPr algn="ctr"/>
              <a:endParaRPr lang="en-US" sz="2638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638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Relevance</a:t>
              </a:r>
            </a:p>
            <a:p>
              <a:pPr algn="ctr"/>
              <a:endParaRPr lang="en-US" sz="1759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638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Evidence</a:t>
              </a:r>
            </a:p>
            <a:p>
              <a:pPr algn="ctr"/>
              <a:endParaRPr lang="en-US" sz="1759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638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Perseverance</a:t>
              </a:r>
            </a:p>
            <a:p>
              <a:pPr algn="ctr"/>
              <a:endParaRPr lang="en-US" sz="1759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5D72371E-B103-FC02-0707-879125126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022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284724"/>
            <a:ext cx="18102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Promoting a Culture of </a:t>
            </a:r>
          </a:p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Relevance, Evidence, and Perseverance</a:t>
            </a:r>
            <a:endParaRPr lang="en-US" sz="6000" b="1" dirty="0">
              <a:latin typeface="+mj-lt"/>
            </a:endParaRPr>
          </a:p>
        </p:txBody>
      </p:sp>
      <p:grpSp>
        <p:nvGrpSpPr>
          <p:cNvPr id="9" name="Canvas 19">
            <a:extLst>
              <a:ext uri="{FF2B5EF4-FFF2-40B4-BE49-F238E27FC236}">
                <a16:creationId xmlns:a16="http://schemas.microsoft.com/office/drawing/2014/main" id="{5A02B3EA-FD50-4E6C-95AB-FF0931B17609}"/>
              </a:ext>
            </a:extLst>
          </p:cNvPr>
          <p:cNvGrpSpPr/>
          <p:nvPr/>
        </p:nvGrpSpPr>
        <p:grpSpPr>
          <a:xfrm>
            <a:off x="4860721" y="2388958"/>
            <a:ext cx="10920183" cy="8466711"/>
            <a:chOff x="0" y="-372110"/>
            <a:chExt cx="6525895" cy="78968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F90A9B-02F7-4C75-868D-DDAC969199E2}"/>
                </a:ext>
              </a:extLst>
            </p:cNvPr>
            <p:cNvSpPr/>
            <p:nvPr/>
          </p:nvSpPr>
          <p:spPr>
            <a:xfrm>
              <a:off x="0" y="0"/>
              <a:ext cx="5943600" cy="75247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0037DB90-1C90-452B-8584-41D9796D5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20620"/>
              <a:ext cx="2041526" cy="2053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marL="502600" indent="-502600" algn="ctr">
                <a:spcBef>
                  <a:spcPts val="660"/>
                </a:spcBef>
                <a:spcAft>
                  <a:spcPts val="660"/>
                </a:spcAft>
              </a:pPr>
              <a:endParaRPr lang="en-US" sz="2418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502600" indent="-502600" algn="ctr">
                <a:spcBef>
                  <a:spcPts val="660"/>
                </a:spcBef>
                <a:spcAft>
                  <a:spcPts val="660"/>
                </a:spcAft>
              </a:pPr>
              <a:endParaRPr lang="en-US" sz="440" b="1" dirty="0">
                <a:solidFill>
                  <a:srgbClr val="008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502600" indent="-502600" algn="ctr"/>
              <a:r>
                <a:rPr lang="en-US" sz="2418" b="1" dirty="0">
                  <a:solidFill>
                    <a:srgbClr val="008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Making</a:t>
              </a:r>
            </a:p>
            <a:p>
              <a:pPr marL="502600" indent="-502600" algn="ctr"/>
              <a:r>
                <a:rPr lang="en-US" sz="2418" b="1" dirty="0">
                  <a:solidFill>
                    <a:srgbClr val="008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Improvements</a:t>
              </a:r>
              <a:endParaRPr lang="en-US" sz="2418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8F03A762-557A-42E0-A1D7-288A33FF0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6129" y="-372110"/>
              <a:ext cx="2353310" cy="21113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1979" b="1" dirty="0">
                <a:solidFill>
                  <a:srgbClr val="8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1099" b="1" dirty="0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r>
                <a:rPr lang="en-US" sz="2418" b="1" dirty="0">
                  <a:solidFill>
                    <a:srgbClr val="800080"/>
                  </a:solidFill>
                  <a:highlight>
                    <a:srgbClr val="FFFF00"/>
                  </a:highlight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Planning, Goal Setting, </a:t>
              </a: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r>
                <a:rPr lang="en-US" sz="2418" b="1" dirty="0">
                  <a:solidFill>
                    <a:srgbClr val="800080"/>
                  </a:solidFill>
                  <a:highlight>
                    <a:srgbClr val="FFFF00"/>
                  </a:highlight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and Resourcing </a:t>
              </a:r>
              <a:endParaRPr lang="en-US" sz="2418" dirty="0"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/>
              <a:r>
                <a:rPr lang="en-US" sz="1979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41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1F90FFBF-B21A-4B2E-B2B0-507935001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5475" y="2420620"/>
              <a:ext cx="2090420" cy="20535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algn="ctr"/>
              <a:r>
                <a:rPr lang="en-US" sz="879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41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2418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1319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18" b="1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Implementing</a:t>
              </a:r>
            </a:p>
            <a:p>
              <a:pPr algn="ctr"/>
              <a:r>
                <a:rPr lang="en-US" sz="2418" b="1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Interventions</a:t>
              </a:r>
              <a:endParaRPr lang="en-US" sz="2418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18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US" sz="3957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41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212695CC-97FB-4E95-8D05-00A0EC545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3575" y="5137783"/>
              <a:ext cx="2559685" cy="1971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2418" b="1" dirty="0">
                <a:solidFill>
                  <a:srgbClr val="33CC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440" b="1" dirty="0">
                <a:solidFill>
                  <a:srgbClr val="33CCC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r>
                <a:rPr lang="en-US" sz="2418" b="1" dirty="0">
                  <a:solidFill>
                    <a:srgbClr val="33CCCC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Assessing and Evaluating</a:t>
              </a:r>
              <a:endParaRPr lang="en-US" sz="2418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AutoShape 8">
              <a:extLst>
                <a:ext uri="{FF2B5EF4-FFF2-40B4-BE49-F238E27FC236}">
                  <a16:creationId xmlns:a16="http://schemas.microsoft.com/office/drawing/2014/main" id="{7DAB296A-EC21-4876-BC30-871C722630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639445" y="1032509"/>
              <a:ext cx="1741170" cy="1035050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9">
              <a:extLst>
                <a:ext uri="{FF2B5EF4-FFF2-40B4-BE49-F238E27FC236}">
                  <a16:creationId xmlns:a16="http://schemas.microsoft.com/office/drawing/2014/main" id="{5F42E379-17C8-47D5-B3C2-8BAAB05F9275}"/>
                </a:ext>
              </a:extLst>
            </p:cNvPr>
            <p:cNvCxnSpPr>
              <a:cxnSpLocks noChangeShapeType="1"/>
              <a:stCxn id="13" idx="3"/>
              <a:endCxn id="15" idx="0"/>
            </p:cNvCxnSpPr>
            <p:nvPr/>
          </p:nvCxnSpPr>
          <p:spPr bwMode="auto">
            <a:xfrm>
              <a:off x="4409440" y="683579"/>
              <a:ext cx="1071246" cy="1737041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0">
              <a:extLst>
                <a:ext uri="{FF2B5EF4-FFF2-40B4-BE49-F238E27FC236}">
                  <a16:creationId xmlns:a16="http://schemas.microsoft.com/office/drawing/2014/main" id="{7EC16A5F-A5D2-4F14-92B8-553E53C908AE}"/>
                </a:ext>
              </a:extLst>
            </p:cNvPr>
            <p:cNvCxnSpPr>
              <a:cxnSpLocks noChangeShapeType="1"/>
              <a:stCxn id="15" idx="2"/>
              <a:endCxn id="16" idx="3"/>
            </p:cNvCxnSpPr>
            <p:nvPr/>
          </p:nvCxnSpPr>
          <p:spPr bwMode="auto">
            <a:xfrm rot="5400000">
              <a:off x="4162336" y="4805136"/>
              <a:ext cx="1649277" cy="987426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1">
              <a:extLst>
                <a:ext uri="{FF2B5EF4-FFF2-40B4-BE49-F238E27FC236}">
                  <a16:creationId xmlns:a16="http://schemas.microsoft.com/office/drawing/2014/main" id="{E2668334-F884-4756-92CE-25B6AA2243CA}"/>
                </a:ext>
              </a:extLst>
            </p:cNvPr>
            <p:cNvCxnSpPr>
              <a:cxnSpLocks noChangeShapeType="1"/>
              <a:stCxn id="16" idx="1"/>
              <a:endCxn id="11" idx="2"/>
            </p:cNvCxnSpPr>
            <p:nvPr/>
          </p:nvCxnSpPr>
          <p:spPr bwMode="auto">
            <a:xfrm rot="10800000">
              <a:off x="1020764" y="4474212"/>
              <a:ext cx="912812" cy="1649277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7B146B0D-C51D-4CBE-86E6-C00FBCC47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966" y="1739266"/>
              <a:ext cx="930275" cy="44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201041" tIns="100521" rIns="201041" bIns="100521" upright="1">
              <a:spAutoFit/>
            </a:bodyPr>
            <a:lstStyle/>
            <a:p>
              <a:pPr algn="ctr">
                <a:spcBef>
                  <a:spcPts val="440"/>
                </a:spcBef>
                <a:spcAft>
                  <a:spcPts val="440"/>
                </a:spcAft>
              </a:pPr>
              <a:endParaRPr lang="en-US" sz="175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68FF12A0-D8F6-49A0-A4D3-B61D010A0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865026" y="2744357"/>
              <a:ext cx="631177" cy="25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201041" tIns="100521" rIns="201041" bIns="100521" upright="1">
              <a:spAutoFit/>
            </a:bodyPr>
            <a:lstStyle/>
            <a:p>
              <a:pPr algn="ctr"/>
              <a:r>
                <a:rPr lang="en-US" sz="1759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153A03F4-E5CD-4883-A2C4-BAC92405A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0170" y="2168294"/>
              <a:ext cx="1128395" cy="1224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201041" tIns="100521" rIns="201041" bIns="100521" upright="1">
              <a:noAutofit/>
            </a:bodyPr>
            <a:lstStyle/>
            <a:p>
              <a:pPr algn="ctr"/>
              <a:r>
                <a:rPr lang="en-US" sz="2638" b="1" i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Culture of:</a:t>
              </a:r>
            </a:p>
            <a:p>
              <a:pPr algn="ctr"/>
              <a:endParaRPr lang="en-US" sz="2638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638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Relevance</a:t>
              </a:r>
            </a:p>
            <a:p>
              <a:pPr algn="ctr"/>
              <a:endParaRPr lang="en-US" sz="1759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638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Evidence</a:t>
              </a:r>
            </a:p>
            <a:p>
              <a:pPr algn="ctr"/>
              <a:endParaRPr lang="en-US" sz="1759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638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Perseverance</a:t>
              </a:r>
            </a:p>
            <a:p>
              <a:pPr algn="ctr"/>
              <a:endParaRPr lang="en-US" sz="1759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5D72371E-B103-FC02-0707-879125126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2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731194" y="2220179"/>
            <a:ext cx="19372906" cy="1015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Mission/vision/values and strategic/academic/enrollment plans to inform goals for student learning and success across “altitudes” and contexts</a:t>
            </a:r>
          </a:p>
          <a:p>
            <a:endParaRPr lang="en-US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Develop/revise learning goals to articulate what students should know/do as a result of completing a program/course/assignment/experience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Use a program curriculum map to identify where learning goals get introduced, reinforced, and assessed, including an assessment schedule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Secure and (re)allocate resources to support plans and goals</a:t>
            </a:r>
          </a:p>
          <a:p>
            <a:pPr lvl="1"/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Planning, Goal Setting, and Resourcing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6B1616A1-5939-C355-A0DD-CA7E05C6C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337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731194" y="2220179"/>
            <a:ext cx="19372906" cy="1015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Upon completion of the B.S. in Organizational Leadership, students should: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Provide leadership for processes and functions within an organization.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Identify and apply leadership styles appropriate to a given context.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Determine how political, economic, societal, global, and technological issues and trends affect organizations.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Promote inclusive, ethical, and sustainable organizational cultures.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Conduct organizational research to inform leadership decision-making.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Communicate effectively for a variety of purposes, audiences, and contexts.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Function effectively as a member of an interdependent team.</a:t>
            </a:r>
          </a:p>
          <a:p>
            <a:pPr lvl="1"/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A5162A"/>
                </a:solidFill>
                <a:latin typeface="+mj-lt"/>
              </a:rPr>
              <a:t>Example Program-Level Goals (Organizational Leadership)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6B1616A1-5939-C355-A0DD-CA7E05C6C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687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515294" y="2530128"/>
            <a:ext cx="1907351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213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Example Curriculum and Assessment Map (Organizational Leadership)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6EF2255-BB3C-F1B1-3761-488D6D6D8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454320"/>
              </p:ext>
            </p:extLst>
          </p:nvPr>
        </p:nvGraphicFramePr>
        <p:xfrm>
          <a:off x="3131112" y="3009177"/>
          <a:ext cx="13402736" cy="70298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5342">
                  <a:extLst>
                    <a:ext uri="{9D8B030D-6E8A-4147-A177-3AD203B41FA5}">
                      <a16:colId xmlns:a16="http://schemas.microsoft.com/office/drawing/2014/main" val="88494793"/>
                    </a:ext>
                  </a:extLst>
                </a:gridCol>
                <a:gridCol w="1675342">
                  <a:extLst>
                    <a:ext uri="{9D8B030D-6E8A-4147-A177-3AD203B41FA5}">
                      <a16:colId xmlns:a16="http://schemas.microsoft.com/office/drawing/2014/main" val="2543108306"/>
                    </a:ext>
                  </a:extLst>
                </a:gridCol>
                <a:gridCol w="1675342">
                  <a:extLst>
                    <a:ext uri="{9D8B030D-6E8A-4147-A177-3AD203B41FA5}">
                      <a16:colId xmlns:a16="http://schemas.microsoft.com/office/drawing/2014/main" val="3560695903"/>
                    </a:ext>
                  </a:extLst>
                </a:gridCol>
                <a:gridCol w="1675342">
                  <a:extLst>
                    <a:ext uri="{9D8B030D-6E8A-4147-A177-3AD203B41FA5}">
                      <a16:colId xmlns:a16="http://schemas.microsoft.com/office/drawing/2014/main" val="4115999144"/>
                    </a:ext>
                  </a:extLst>
                </a:gridCol>
                <a:gridCol w="1675342">
                  <a:extLst>
                    <a:ext uri="{9D8B030D-6E8A-4147-A177-3AD203B41FA5}">
                      <a16:colId xmlns:a16="http://schemas.microsoft.com/office/drawing/2014/main" val="28631337"/>
                    </a:ext>
                  </a:extLst>
                </a:gridCol>
                <a:gridCol w="1675342">
                  <a:extLst>
                    <a:ext uri="{9D8B030D-6E8A-4147-A177-3AD203B41FA5}">
                      <a16:colId xmlns:a16="http://schemas.microsoft.com/office/drawing/2014/main" val="4148669173"/>
                    </a:ext>
                  </a:extLst>
                </a:gridCol>
                <a:gridCol w="1675342">
                  <a:extLst>
                    <a:ext uri="{9D8B030D-6E8A-4147-A177-3AD203B41FA5}">
                      <a16:colId xmlns:a16="http://schemas.microsoft.com/office/drawing/2014/main" val="1716571467"/>
                    </a:ext>
                  </a:extLst>
                </a:gridCol>
                <a:gridCol w="1675342">
                  <a:extLst>
                    <a:ext uri="{9D8B030D-6E8A-4147-A177-3AD203B41FA5}">
                      <a16:colId xmlns:a16="http://schemas.microsoft.com/office/drawing/2014/main" val="1687548114"/>
                    </a:ext>
                  </a:extLst>
                </a:gridCol>
              </a:tblGrid>
              <a:tr h="781099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Goal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Goal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Goal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Goal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Goal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Goal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Goal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577335"/>
                  </a:ext>
                </a:extLst>
              </a:tr>
              <a:tr h="7810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652652"/>
                  </a:ext>
                </a:extLst>
              </a:tr>
              <a:tr h="7810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097565"/>
                  </a:ext>
                </a:extLst>
              </a:tr>
              <a:tr h="7810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90687"/>
                  </a:ext>
                </a:extLst>
              </a:tr>
              <a:tr h="7810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818489"/>
                  </a:ext>
                </a:extLst>
              </a:tr>
              <a:tr h="7810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highlight>
                            <a:srgbClr val="FFFF00"/>
                          </a:highlight>
                        </a:rPr>
                        <a:t>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577675"/>
                  </a:ext>
                </a:extLst>
              </a:tr>
              <a:tr h="7810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highlight>
                            <a:srgbClr val="FFFF00"/>
                          </a:highlight>
                        </a:rPr>
                        <a:t>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463314"/>
                  </a:ext>
                </a:extLst>
              </a:tr>
              <a:tr h="7810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highlight>
                            <a:srgbClr val="FFFF00"/>
                          </a:highlight>
                        </a:rPr>
                        <a:t>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952926"/>
                  </a:ext>
                </a:extLst>
              </a:tr>
              <a:tr h="7810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highlight>
                            <a:srgbClr val="FFFF00"/>
                          </a:highlight>
                        </a:rPr>
                        <a:t>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242576"/>
                  </a:ext>
                </a:extLst>
              </a:tr>
            </a:tbl>
          </a:graphicData>
        </a:graphic>
      </p:graphicFrame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072DC751-9996-D5D1-6040-A1C522152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796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284724"/>
            <a:ext cx="18102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Promoting a Culture of </a:t>
            </a:r>
          </a:p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Relevance, Evidence, and Perseverance</a:t>
            </a:r>
            <a:endParaRPr lang="en-US" sz="6000" b="1" dirty="0">
              <a:latin typeface="+mj-lt"/>
            </a:endParaRPr>
          </a:p>
        </p:txBody>
      </p:sp>
      <p:grpSp>
        <p:nvGrpSpPr>
          <p:cNvPr id="9" name="Canvas 19">
            <a:extLst>
              <a:ext uri="{FF2B5EF4-FFF2-40B4-BE49-F238E27FC236}">
                <a16:creationId xmlns:a16="http://schemas.microsoft.com/office/drawing/2014/main" id="{5A02B3EA-FD50-4E6C-95AB-FF0931B17609}"/>
              </a:ext>
            </a:extLst>
          </p:cNvPr>
          <p:cNvGrpSpPr/>
          <p:nvPr/>
        </p:nvGrpSpPr>
        <p:grpSpPr>
          <a:xfrm>
            <a:off x="4860721" y="2388958"/>
            <a:ext cx="10920183" cy="8466711"/>
            <a:chOff x="0" y="-372110"/>
            <a:chExt cx="6525895" cy="78968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F90A9B-02F7-4C75-868D-DDAC969199E2}"/>
                </a:ext>
              </a:extLst>
            </p:cNvPr>
            <p:cNvSpPr/>
            <p:nvPr/>
          </p:nvSpPr>
          <p:spPr>
            <a:xfrm>
              <a:off x="0" y="0"/>
              <a:ext cx="5943600" cy="75247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0037DB90-1C90-452B-8584-41D9796D5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20620"/>
              <a:ext cx="2041526" cy="2053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marL="502600" indent="-502600" algn="ctr">
                <a:spcBef>
                  <a:spcPts val="660"/>
                </a:spcBef>
                <a:spcAft>
                  <a:spcPts val="660"/>
                </a:spcAft>
              </a:pPr>
              <a:endParaRPr lang="en-US" sz="2418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502600" indent="-502600" algn="ctr">
                <a:spcBef>
                  <a:spcPts val="660"/>
                </a:spcBef>
                <a:spcAft>
                  <a:spcPts val="660"/>
                </a:spcAft>
              </a:pPr>
              <a:endParaRPr lang="en-US" sz="440" b="1" dirty="0">
                <a:solidFill>
                  <a:srgbClr val="008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502600" indent="-502600" algn="ctr"/>
              <a:r>
                <a:rPr lang="en-US" sz="2418" b="1" dirty="0">
                  <a:solidFill>
                    <a:srgbClr val="008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Making</a:t>
              </a:r>
            </a:p>
            <a:p>
              <a:pPr marL="502600" indent="-502600" algn="ctr"/>
              <a:r>
                <a:rPr lang="en-US" sz="2418" b="1" dirty="0">
                  <a:solidFill>
                    <a:srgbClr val="008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Improvements</a:t>
              </a:r>
              <a:endParaRPr lang="en-US" sz="2418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8F03A762-557A-42E0-A1D7-288A33FF0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6129" y="-372110"/>
              <a:ext cx="2353310" cy="21113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1979" b="1" dirty="0">
                <a:solidFill>
                  <a:srgbClr val="8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1099" b="1" dirty="0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r>
                <a:rPr lang="en-US" sz="2418" b="1" dirty="0">
                  <a:solidFill>
                    <a:srgbClr val="80008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Planning, Goal Setting, </a:t>
              </a: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r>
                <a:rPr lang="en-US" sz="2418" b="1" dirty="0">
                  <a:solidFill>
                    <a:srgbClr val="80008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and Resourcing </a:t>
              </a:r>
              <a:endParaRPr lang="en-US" sz="2418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/>
              <a:r>
                <a:rPr lang="en-US" sz="1979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41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1F90FFBF-B21A-4B2E-B2B0-507935001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5475" y="2420620"/>
              <a:ext cx="2090420" cy="20535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algn="ctr"/>
              <a:r>
                <a:rPr lang="en-US" sz="879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41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2418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1319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18" b="1" dirty="0">
                  <a:solidFill>
                    <a:srgbClr val="FF0000"/>
                  </a:solidFill>
                  <a:highlight>
                    <a:srgbClr val="FFFF00"/>
                  </a:highlight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Implementing</a:t>
              </a:r>
            </a:p>
            <a:p>
              <a:pPr algn="ctr"/>
              <a:r>
                <a:rPr lang="en-US" sz="2418" b="1" dirty="0">
                  <a:solidFill>
                    <a:srgbClr val="FF0000"/>
                  </a:solidFill>
                  <a:highlight>
                    <a:srgbClr val="FFFF00"/>
                  </a:highlight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Interventions</a:t>
              </a:r>
              <a:endParaRPr lang="en-US" sz="2418" dirty="0"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18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US" sz="3957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41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212695CC-97FB-4E95-8D05-00A0EC545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3575" y="5137783"/>
              <a:ext cx="2559685" cy="1971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2418" b="1" dirty="0">
                <a:solidFill>
                  <a:srgbClr val="33CC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440" b="1" dirty="0">
                <a:solidFill>
                  <a:srgbClr val="33CCC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r>
                <a:rPr lang="en-US" sz="2418" b="1" dirty="0">
                  <a:solidFill>
                    <a:srgbClr val="33CCCC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Assessing and Evaluating</a:t>
              </a:r>
              <a:endParaRPr lang="en-US" sz="2418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AutoShape 8">
              <a:extLst>
                <a:ext uri="{FF2B5EF4-FFF2-40B4-BE49-F238E27FC236}">
                  <a16:creationId xmlns:a16="http://schemas.microsoft.com/office/drawing/2014/main" id="{7DAB296A-EC21-4876-BC30-871C722630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639445" y="1032509"/>
              <a:ext cx="1741170" cy="1035050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9">
              <a:extLst>
                <a:ext uri="{FF2B5EF4-FFF2-40B4-BE49-F238E27FC236}">
                  <a16:creationId xmlns:a16="http://schemas.microsoft.com/office/drawing/2014/main" id="{5F42E379-17C8-47D5-B3C2-8BAAB05F9275}"/>
                </a:ext>
              </a:extLst>
            </p:cNvPr>
            <p:cNvCxnSpPr>
              <a:cxnSpLocks noChangeShapeType="1"/>
              <a:stCxn id="13" idx="3"/>
              <a:endCxn id="15" idx="0"/>
            </p:cNvCxnSpPr>
            <p:nvPr/>
          </p:nvCxnSpPr>
          <p:spPr bwMode="auto">
            <a:xfrm>
              <a:off x="4409440" y="683579"/>
              <a:ext cx="1071246" cy="1737041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0">
              <a:extLst>
                <a:ext uri="{FF2B5EF4-FFF2-40B4-BE49-F238E27FC236}">
                  <a16:creationId xmlns:a16="http://schemas.microsoft.com/office/drawing/2014/main" id="{7EC16A5F-A5D2-4F14-92B8-553E53C908AE}"/>
                </a:ext>
              </a:extLst>
            </p:cNvPr>
            <p:cNvCxnSpPr>
              <a:cxnSpLocks noChangeShapeType="1"/>
              <a:stCxn id="15" idx="2"/>
              <a:endCxn id="16" idx="3"/>
            </p:cNvCxnSpPr>
            <p:nvPr/>
          </p:nvCxnSpPr>
          <p:spPr bwMode="auto">
            <a:xfrm rot="5400000">
              <a:off x="4162336" y="4805136"/>
              <a:ext cx="1649277" cy="987426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1">
              <a:extLst>
                <a:ext uri="{FF2B5EF4-FFF2-40B4-BE49-F238E27FC236}">
                  <a16:creationId xmlns:a16="http://schemas.microsoft.com/office/drawing/2014/main" id="{E2668334-F884-4756-92CE-25B6AA2243CA}"/>
                </a:ext>
              </a:extLst>
            </p:cNvPr>
            <p:cNvCxnSpPr>
              <a:cxnSpLocks noChangeShapeType="1"/>
              <a:stCxn id="16" idx="1"/>
              <a:endCxn id="11" idx="2"/>
            </p:cNvCxnSpPr>
            <p:nvPr/>
          </p:nvCxnSpPr>
          <p:spPr bwMode="auto">
            <a:xfrm rot="10800000">
              <a:off x="1020764" y="4474212"/>
              <a:ext cx="912812" cy="1649277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7B146B0D-C51D-4CBE-86E6-C00FBCC47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966" y="1739266"/>
              <a:ext cx="930275" cy="44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201041" tIns="100521" rIns="201041" bIns="100521" upright="1">
              <a:spAutoFit/>
            </a:bodyPr>
            <a:lstStyle/>
            <a:p>
              <a:pPr algn="ctr">
                <a:spcBef>
                  <a:spcPts val="440"/>
                </a:spcBef>
                <a:spcAft>
                  <a:spcPts val="440"/>
                </a:spcAft>
              </a:pPr>
              <a:endParaRPr lang="en-US" sz="175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68FF12A0-D8F6-49A0-A4D3-B61D010A0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865026" y="2744357"/>
              <a:ext cx="631177" cy="25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201041" tIns="100521" rIns="201041" bIns="100521" upright="1">
              <a:spAutoFit/>
            </a:bodyPr>
            <a:lstStyle/>
            <a:p>
              <a:pPr algn="ctr"/>
              <a:r>
                <a:rPr lang="en-US" sz="1759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153A03F4-E5CD-4883-A2C4-BAC92405A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0170" y="2168294"/>
              <a:ext cx="1128395" cy="1224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201041" tIns="100521" rIns="201041" bIns="100521" upright="1">
              <a:noAutofit/>
            </a:bodyPr>
            <a:lstStyle/>
            <a:p>
              <a:pPr algn="ctr"/>
              <a:r>
                <a:rPr lang="en-US" sz="2638" b="1" i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Culture of:</a:t>
              </a:r>
            </a:p>
            <a:p>
              <a:pPr algn="ctr"/>
              <a:endParaRPr lang="en-US" sz="2638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638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Relevance</a:t>
              </a:r>
            </a:p>
            <a:p>
              <a:pPr algn="ctr"/>
              <a:endParaRPr lang="en-US" sz="1759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638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Evidence</a:t>
              </a:r>
            </a:p>
            <a:p>
              <a:pPr algn="ctr"/>
              <a:endParaRPr lang="en-US" sz="1759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638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Perseverance</a:t>
              </a:r>
            </a:p>
            <a:p>
              <a:pPr algn="ctr"/>
              <a:endParaRPr lang="en-US" sz="1759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5D72371E-B103-FC02-0707-879125126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526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625656" y="1958223"/>
            <a:ext cx="19073511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Implement goals for learning using evidence-informed interventions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Interventions can come from: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/>
              <a:t>Faculty, staff, and subject matter experts locally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/>
              <a:t>Disciplinary or professional standards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/>
              <a:t>Trends in higher education (e.g., HIPs, TiLT, VALUE rubric use)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Informed by a review of: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/>
              <a:t>Assessment findings and other internal sources of evidence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/>
              <a:t>Scholarship of Teaching and Learning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/>
              <a:t>Discipline-Based Educational Research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Implementing Evidence-Informed Interventions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E3459E6D-071E-726E-8E8C-39C4EF6D3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989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625656" y="1958223"/>
            <a:ext cx="19073511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/>
              <a:t>First-Year Seminars and Experiences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Common Intellectual Experiences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Learning Communities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Writing-Intensive Courses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Collaborative Assignments and Projects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Undergraduate Research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Diversity/Global Learning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Service Learning and Community-Based Learning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Internships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Capstone Courses and Projects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ePortfolios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Example:  High Impact Practices (HIPs)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E3459E6D-071E-726E-8E8C-39C4EF6D3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16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625656" y="1958223"/>
            <a:ext cx="19073511" cy="1015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/>
              <a:t>Performance expectations </a:t>
            </a:r>
            <a:r>
              <a:rPr lang="en-US" sz="4800" dirty="0"/>
              <a:t>set at appropriately high levels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Significant </a:t>
            </a:r>
            <a:r>
              <a:rPr lang="en-US" sz="4800" b="1" dirty="0"/>
              <a:t>investment of concentrated effort </a:t>
            </a:r>
            <a:r>
              <a:rPr lang="en-US" sz="4800" dirty="0"/>
              <a:t>by students over an extended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/>
              <a:t>Interactions with faculty and peers </a:t>
            </a:r>
            <a:r>
              <a:rPr lang="en-US" sz="4800" dirty="0"/>
              <a:t>about substantive matters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/>
              <a:t>Experiences with diversity</a:t>
            </a:r>
            <a:r>
              <a:rPr lang="en-US" sz="4800" dirty="0"/>
              <a:t>, wherein students are exposed to and must contend with people and circumstances that differ from those with which students are familiar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Elements of 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E3459E6D-071E-726E-8E8C-39C4EF6D3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791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625656" y="1958223"/>
            <a:ext cx="19281594" cy="1046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Frequent, timely, and constructive </a:t>
            </a:r>
            <a:r>
              <a:rPr lang="en-US" sz="4800" b="1" dirty="0"/>
              <a:t>feedback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Opportunities to discover </a:t>
            </a:r>
            <a:r>
              <a:rPr lang="en-US" sz="4800" b="1" dirty="0"/>
              <a:t>relevance of learning </a:t>
            </a:r>
            <a:r>
              <a:rPr lang="en-US" sz="4800" dirty="0"/>
              <a:t>through real-world work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/>
              <a:t>Public demonstration </a:t>
            </a:r>
            <a:r>
              <a:rPr lang="en-US" sz="4800" dirty="0"/>
              <a:t>of competence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Periodic, structured </a:t>
            </a:r>
            <a:r>
              <a:rPr lang="en-US" sz="4800" b="1" dirty="0"/>
              <a:t>opportunities to reflect and integrate learning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/>
              <a:t>Making a difference </a:t>
            </a:r>
            <a:r>
              <a:rPr lang="en-US" sz="4800" dirty="0"/>
              <a:t>for others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/>
              <a:t>Agency</a:t>
            </a:r>
            <a:r>
              <a:rPr lang="en-US" sz="4800" dirty="0"/>
              <a:t> and </a:t>
            </a:r>
            <a:r>
              <a:rPr lang="en-US" sz="4800" b="1" dirty="0"/>
              <a:t>accomplishment</a:t>
            </a:r>
            <a:r>
              <a:rPr lang="en-US" sz="4800" dirty="0"/>
              <a:t>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Elements of HIPs (continued)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E3459E6D-071E-726E-8E8C-39C4EF6D3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77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97147" y="2326011"/>
            <a:ext cx="18419553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Professor of Organizational Leadership</a:t>
            </a:r>
          </a:p>
          <a:p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Serve as Founding Executive Director of the Center for Leading Improvements in Higher Education:</a:t>
            </a: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Chair of the Assessment Institute in Indianapolis, Editor of </a:t>
            </a: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	Update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Series Editor of the Assessment and Improvement book series, and 	Host of </a:t>
            </a: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Improvements in Higher Education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podcast</a:t>
            </a:r>
          </a:p>
          <a:p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leadership roles:  Program Director, Department Chair, Associate Dean, Interim Dean, Associate Vice Chancellor, Interim Chief Enrollment Officer, and Senior Advisor to the Chancellor</a:t>
            </a:r>
          </a:p>
          <a:p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02710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About Stephen</a:t>
            </a:r>
            <a:endParaRPr lang="en-US" sz="6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2822041" y="953781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6" name="Picture 5" descr="indianapolis-logo">
            <a:extLst>
              <a:ext uri="{FF2B5EF4-FFF2-40B4-BE49-F238E27FC236}">
                <a16:creationId xmlns:a16="http://schemas.microsoft.com/office/drawing/2014/main" id="{F652AEEE-AC9F-250E-E7FC-C67735082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23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625656" y="2672819"/>
            <a:ext cx="19281594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Advancing Equity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Assuring Fidelity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Achieving Scale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Assessing and Evaluating Learning Progress and Outcomes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Some Issues Related to 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E3459E6D-071E-726E-8E8C-39C4EF6D3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118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284724"/>
            <a:ext cx="18102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Promoting a Culture of </a:t>
            </a:r>
          </a:p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Relevance, Evidence, and Perseverance</a:t>
            </a:r>
            <a:endParaRPr lang="en-US" sz="6000" b="1" dirty="0">
              <a:latin typeface="+mj-lt"/>
            </a:endParaRPr>
          </a:p>
        </p:txBody>
      </p:sp>
      <p:grpSp>
        <p:nvGrpSpPr>
          <p:cNvPr id="9" name="Canvas 19">
            <a:extLst>
              <a:ext uri="{FF2B5EF4-FFF2-40B4-BE49-F238E27FC236}">
                <a16:creationId xmlns:a16="http://schemas.microsoft.com/office/drawing/2014/main" id="{5A02B3EA-FD50-4E6C-95AB-FF0931B17609}"/>
              </a:ext>
            </a:extLst>
          </p:cNvPr>
          <p:cNvGrpSpPr/>
          <p:nvPr/>
        </p:nvGrpSpPr>
        <p:grpSpPr>
          <a:xfrm>
            <a:off x="4860721" y="2388958"/>
            <a:ext cx="10920183" cy="8466711"/>
            <a:chOff x="0" y="-372110"/>
            <a:chExt cx="6525895" cy="78968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F90A9B-02F7-4C75-868D-DDAC969199E2}"/>
                </a:ext>
              </a:extLst>
            </p:cNvPr>
            <p:cNvSpPr/>
            <p:nvPr/>
          </p:nvSpPr>
          <p:spPr>
            <a:xfrm>
              <a:off x="0" y="0"/>
              <a:ext cx="5943600" cy="75247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0037DB90-1C90-452B-8584-41D9796D5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20620"/>
              <a:ext cx="2041526" cy="2053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marL="502600" indent="-502600" algn="ctr">
                <a:spcBef>
                  <a:spcPts val="660"/>
                </a:spcBef>
                <a:spcAft>
                  <a:spcPts val="660"/>
                </a:spcAft>
              </a:pPr>
              <a:endParaRPr lang="en-US" sz="2418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502600" indent="-502600" algn="ctr">
                <a:spcBef>
                  <a:spcPts val="660"/>
                </a:spcBef>
                <a:spcAft>
                  <a:spcPts val="660"/>
                </a:spcAft>
              </a:pPr>
              <a:endParaRPr lang="en-US" sz="440" b="1" dirty="0">
                <a:solidFill>
                  <a:srgbClr val="008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502600" indent="-502600" algn="ctr"/>
              <a:r>
                <a:rPr lang="en-US" sz="2418" b="1" dirty="0">
                  <a:solidFill>
                    <a:srgbClr val="008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Making</a:t>
              </a:r>
            </a:p>
            <a:p>
              <a:pPr marL="502600" indent="-502600" algn="ctr"/>
              <a:r>
                <a:rPr lang="en-US" sz="2418" b="1" dirty="0">
                  <a:solidFill>
                    <a:srgbClr val="008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Improvements</a:t>
              </a:r>
              <a:endParaRPr lang="en-US" sz="2418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8F03A762-557A-42E0-A1D7-288A33FF0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6129" y="-372110"/>
              <a:ext cx="2353310" cy="21113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1979" b="1" dirty="0">
                <a:solidFill>
                  <a:srgbClr val="8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1099" b="1" dirty="0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r>
                <a:rPr lang="en-US" sz="2418" b="1" dirty="0">
                  <a:solidFill>
                    <a:srgbClr val="80008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Planning, Goal Setting, </a:t>
              </a: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r>
                <a:rPr lang="en-US" sz="2418" b="1" dirty="0">
                  <a:solidFill>
                    <a:srgbClr val="80008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and Resourcing </a:t>
              </a:r>
              <a:endParaRPr lang="en-US" sz="2418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/>
              <a:r>
                <a:rPr lang="en-US" sz="1979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41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1F90FFBF-B21A-4B2E-B2B0-507935001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5475" y="2420620"/>
              <a:ext cx="2090420" cy="20535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algn="ctr"/>
              <a:r>
                <a:rPr lang="en-US" sz="879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41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2418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1319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18" b="1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Implementing</a:t>
              </a:r>
            </a:p>
            <a:p>
              <a:pPr algn="ctr"/>
              <a:r>
                <a:rPr lang="en-US" sz="2418" b="1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Interventions</a:t>
              </a:r>
              <a:endParaRPr lang="en-US" sz="2418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18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US" sz="3957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41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212695CC-97FB-4E95-8D05-00A0EC545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3575" y="5137783"/>
              <a:ext cx="2559685" cy="1971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2418" b="1" dirty="0">
                <a:solidFill>
                  <a:srgbClr val="33CC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440" b="1" dirty="0">
                <a:solidFill>
                  <a:srgbClr val="33CCC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r>
                <a:rPr lang="en-US" sz="2418" b="1" dirty="0">
                  <a:solidFill>
                    <a:srgbClr val="33CCCC"/>
                  </a:solidFill>
                  <a:highlight>
                    <a:srgbClr val="FFFF00"/>
                  </a:highlight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Assessing and Evaluating</a:t>
              </a:r>
              <a:endParaRPr lang="en-US" sz="2418" dirty="0"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AutoShape 8">
              <a:extLst>
                <a:ext uri="{FF2B5EF4-FFF2-40B4-BE49-F238E27FC236}">
                  <a16:creationId xmlns:a16="http://schemas.microsoft.com/office/drawing/2014/main" id="{7DAB296A-EC21-4876-BC30-871C722630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639445" y="1032509"/>
              <a:ext cx="1741170" cy="1035050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9">
              <a:extLst>
                <a:ext uri="{FF2B5EF4-FFF2-40B4-BE49-F238E27FC236}">
                  <a16:creationId xmlns:a16="http://schemas.microsoft.com/office/drawing/2014/main" id="{5F42E379-17C8-47D5-B3C2-8BAAB05F9275}"/>
                </a:ext>
              </a:extLst>
            </p:cNvPr>
            <p:cNvCxnSpPr>
              <a:cxnSpLocks noChangeShapeType="1"/>
              <a:stCxn id="13" idx="3"/>
              <a:endCxn id="15" idx="0"/>
            </p:cNvCxnSpPr>
            <p:nvPr/>
          </p:nvCxnSpPr>
          <p:spPr bwMode="auto">
            <a:xfrm>
              <a:off x="4409440" y="683579"/>
              <a:ext cx="1071246" cy="1737041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0">
              <a:extLst>
                <a:ext uri="{FF2B5EF4-FFF2-40B4-BE49-F238E27FC236}">
                  <a16:creationId xmlns:a16="http://schemas.microsoft.com/office/drawing/2014/main" id="{7EC16A5F-A5D2-4F14-92B8-553E53C908AE}"/>
                </a:ext>
              </a:extLst>
            </p:cNvPr>
            <p:cNvCxnSpPr>
              <a:cxnSpLocks noChangeShapeType="1"/>
              <a:stCxn id="15" idx="2"/>
              <a:endCxn id="16" idx="3"/>
            </p:cNvCxnSpPr>
            <p:nvPr/>
          </p:nvCxnSpPr>
          <p:spPr bwMode="auto">
            <a:xfrm rot="5400000">
              <a:off x="4162336" y="4805136"/>
              <a:ext cx="1649277" cy="987426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1">
              <a:extLst>
                <a:ext uri="{FF2B5EF4-FFF2-40B4-BE49-F238E27FC236}">
                  <a16:creationId xmlns:a16="http://schemas.microsoft.com/office/drawing/2014/main" id="{E2668334-F884-4756-92CE-25B6AA2243CA}"/>
                </a:ext>
              </a:extLst>
            </p:cNvPr>
            <p:cNvCxnSpPr>
              <a:cxnSpLocks noChangeShapeType="1"/>
              <a:stCxn id="16" idx="1"/>
              <a:endCxn id="11" idx="2"/>
            </p:cNvCxnSpPr>
            <p:nvPr/>
          </p:nvCxnSpPr>
          <p:spPr bwMode="auto">
            <a:xfrm rot="10800000">
              <a:off x="1020764" y="4474212"/>
              <a:ext cx="912812" cy="1649277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7B146B0D-C51D-4CBE-86E6-C00FBCC47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966" y="1739266"/>
              <a:ext cx="930275" cy="44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201041" tIns="100521" rIns="201041" bIns="100521" upright="1">
              <a:spAutoFit/>
            </a:bodyPr>
            <a:lstStyle/>
            <a:p>
              <a:pPr algn="ctr">
                <a:spcBef>
                  <a:spcPts val="440"/>
                </a:spcBef>
                <a:spcAft>
                  <a:spcPts val="440"/>
                </a:spcAft>
              </a:pPr>
              <a:endParaRPr lang="en-US" sz="175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68FF12A0-D8F6-49A0-A4D3-B61D010A0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865026" y="2744357"/>
              <a:ext cx="631177" cy="25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201041" tIns="100521" rIns="201041" bIns="100521" upright="1">
              <a:spAutoFit/>
            </a:bodyPr>
            <a:lstStyle/>
            <a:p>
              <a:pPr algn="ctr"/>
              <a:r>
                <a:rPr lang="en-US" sz="1759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153A03F4-E5CD-4883-A2C4-BAC92405A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0170" y="2168294"/>
              <a:ext cx="1128395" cy="1224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201041" tIns="100521" rIns="201041" bIns="100521" upright="1">
              <a:noAutofit/>
            </a:bodyPr>
            <a:lstStyle/>
            <a:p>
              <a:pPr algn="ctr"/>
              <a:r>
                <a:rPr lang="en-US" sz="2638" b="1" i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Culture of:</a:t>
              </a:r>
            </a:p>
            <a:p>
              <a:pPr algn="ctr"/>
              <a:endParaRPr lang="en-US" sz="2638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638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Relevance</a:t>
              </a:r>
            </a:p>
            <a:p>
              <a:pPr algn="ctr"/>
              <a:endParaRPr lang="en-US" sz="1759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638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Evidence</a:t>
              </a:r>
            </a:p>
            <a:p>
              <a:pPr algn="ctr"/>
              <a:endParaRPr lang="en-US" sz="1759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638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Perseverance</a:t>
              </a:r>
            </a:p>
            <a:p>
              <a:pPr algn="ctr"/>
              <a:endParaRPr lang="en-US" sz="1759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5D72371E-B103-FC02-0707-879125126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074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654994" y="2181674"/>
            <a:ext cx="19449106" cy="1077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Assessment tends to focus on group or cohort performance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/>
              <a:t>Understanding strengths and weaknesses to identify trends over time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/>
              <a:t>Collaborating across courses, programs, and the institution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/>
              <a:t>Applying professional judgement to evaluate findings and plan actions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Assessment measures need to be </a:t>
            </a:r>
            <a:r>
              <a:rPr lang="en-US" sz="4800" b="1" dirty="0"/>
              <a:t>relevant</a:t>
            </a:r>
            <a:r>
              <a:rPr lang="en-US" sz="4800" dirty="0"/>
              <a:t> to goals and employ a blend of: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b="1" dirty="0"/>
              <a:t>Direct </a:t>
            </a:r>
            <a:r>
              <a:rPr lang="en-US" sz="4800" dirty="0"/>
              <a:t>evidence of learning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b="1" dirty="0"/>
              <a:t>Indirect</a:t>
            </a:r>
            <a:r>
              <a:rPr lang="en-US" sz="4800" dirty="0"/>
              <a:t> evidence of learning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b="1" dirty="0"/>
              <a:t>Quantitative</a:t>
            </a:r>
            <a:r>
              <a:rPr lang="en-US" sz="4800" dirty="0"/>
              <a:t> sources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b="1" dirty="0"/>
              <a:t>Qualitative</a:t>
            </a:r>
            <a:r>
              <a:rPr lang="en-US" sz="4800" dirty="0"/>
              <a:t> sources</a:t>
            </a:r>
          </a:p>
          <a:p>
            <a:pPr lvl="1" algn="ctr"/>
            <a:r>
              <a:rPr lang="en-US" sz="4400" i="1" dirty="0"/>
              <a:t>The next slide lists some of these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609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Assessing and Evaluating Progress and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86001BFA-A518-CE0A-D5B6-19E8EDDA5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743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515294" y="2391629"/>
            <a:ext cx="190735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72857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Student Learning Measures</a:t>
            </a:r>
          </a:p>
          <a:p>
            <a:r>
              <a:rPr lang="en-US" sz="4400" b="1" dirty="0">
                <a:latin typeface="+mj-lt"/>
              </a:rPr>
              <a:t>Relevant, Direct, Indirect, Quantitative, and Qualitative</a:t>
            </a:r>
          </a:p>
          <a:p>
            <a:r>
              <a:rPr lang="en-US" sz="4400" b="1" dirty="0">
                <a:latin typeface="+mj-lt"/>
              </a:rPr>
              <a:t>Often these are Authentic and Embedded</a:t>
            </a:r>
            <a:r>
              <a:rPr lang="en-US" sz="4400" b="1" i="1" dirty="0">
                <a:latin typeface="+mj-lt"/>
              </a:rPr>
              <a:t> </a:t>
            </a:r>
            <a:r>
              <a:rPr lang="en-US" sz="4400" b="1" dirty="0">
                <a:latin typeface="+mj-lt"/>
              </a:rPr>
              <a:t>and reflected in Assessment Plans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AEDDE611-2814-E064-416E-4C42DD170E8D}"/>
              </a:ext>
            </a:extLst>
          </p:cNvPr>
          <p:cNvGraphicFramePr>
            <a:graphicFrameLocks/>
          </p:cNvGraphicFramePr>
          <p:nvPr/>
        </p:nvGraphicFramePr>
        <p:xfrm>
          <a:off x="3872752" y="3775663"/>
          <a:ext cx="12659180" cy="733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F2B153-790F-F0D7-ADBD-1A028BE73787}"/>
              </a:ext>
            </a:extLst>
          </p:cNvPr>
          <p:cNvSpPr txBox="1">
            <a:spLocks/>
          </p:cNvSpPr>
          <p:nvPr/>
        </p:nvSpPr>
        <p:spPr>
          <a:xfrm>
            <a:off x="14558682" y="7713863"/>
            <a:ext cx="609600" cy="390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EB278060-410F-1769-0B6A-1FF68EB7B2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080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284724"/>
            <a:ext cx="18102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Promoting a Culture of </a:t>
            </a:r>
          </a:p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Relevance, Evidence, and Perseverance</a:t>
            </a:r>
            <a:endParaRPr lang="en-US" sz="6000" b="1" dirty="0">
              <a:latin typeface="+mj-lt"/>
            </a:endParaRPr>
          </a:p>
        </p:txBody>
      </p:sp>
      <p:grpSp>
        <p:nvGrpSpPr>
          <p:cNvPr id="9" name="Canvas 19">
            <a:extLst>
              <a:ext uri="{FF2B5EF4-FFF2-40B4-BE49-F238E27FC236}">
                <a16:creationId xmlns:a16="http://schemas.microsoft.com/office/drawing/2014/main" id="{5A02B3EA-FD50-4E6C-95AB-FF0931B17609}"/>
              </a:ext>
            </a:extLst>
          </p:cNvPr>
          <p:cNvGrpSpPr/>
          <p:nvPr/>
        </p:nvGrpSpPr>
        <p:grpSpPr>
          <a:xfrm>
            <a:off x="4860721" y="2388958"/>
            <a:ext cx="10920183" cy="8466711"/>
            <a:chOff x="0" y="-372110"/>
            <a:chExt cx="6525895" cy="78968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F90A9B-02F7-4C75-868D-DDAC969199E2}"/>
                </a:ext>
              </a:extLst>
            </p:cNvPr>
            <p:cNvSpPr/>
            <p:nvPr/>
          </p:nvSpPr>
          <p:spPr>
            <a:xfrm>
              <a:off x="0" y="0"/>
              <a:ext cx="5943600" cy="75247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0037DB90-1C90-452B-8584-41D9796D5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20620"/>
              <a:ext cx="2041526" cy="2053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marL="502600" indent="-502600" algn="ctr">
                <a:spcBef>
                  <a:spcPts val="660"/>
                </a:spcBef>
                <a:spcAft>
                  <a:spcPts val="660"/>
                </a:spcAft>
              </a:pPr>
              <a:endParaRPr lang="en-US" sz="2418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502600" indent="-502600" algn="ctr">
                <a:spcBef>
                  <a:spcPts val="660"/>
                </a:spcBef>
                <a:spcAft>
                  <a:spcPts val="660"/>
                </a:spcAft>
              </a:pPr>
              <a:endParaRPr lang="en-US" sz="440" b="1" dirty="0">
                <a:solidFill>
                  <a:srgbClr val="008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502600" indent="-502600" algn="ctr"/>
              <a:r>
                <a:rPr lang="en-US" sz="2418" b="1" dirty="0">
                  <a:solidFill>
                    <a:srgbClr val="008000"/>
                  </a:solidFill>
                  <a:highlight>
                    <a:srgbClr val="FFFF00"/>
                  </a:highlight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Making</a:t>
              </a:r>
            </a:p>
            <a:p>
              <a:pPr marL="502600" indent="-502600" algn="ctr"/>
              <a:r>
                <a:rPr lang="en-US" sz="2418" b="1" dirty="0">
                  <a:solidFill>
                    <a:srgbClr val="008000"/>
                  </a:solidFill>
                  <a:highlight>
                    <a:srgbClr val="FFFF00"/>
                  </a:highlight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Improvements</a:t>
              </a:r>
              <a:endParaRPr lang="en-US" sz="2418" dirty="0"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8F03A762-557A-42E0-A1D7-288A33FF0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6129" y="-372110"/>
              <a:ext cx="2353310" cy="21113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1979" b="1" dirty="0">
                <a:solidFill>
                  <a:srgbClr val="8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1099" b="1" dirty="0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r>
                <a:rPr lang="en-US" sz="2418" b="1" dirty="0">
                  <a:solidFill>
                    <a:srgbClr val="80008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Planning, Goal Setting, </a:t>
              </a: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r>
                <a:rPr lang="en-US" sz="2418" b="1" dirty="0">
                  <a:solidFill>
                    <a:srgbClr val="80008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and Resourcing </a:t>
              </a:r>
              <a:endParaRPr lang="en-US" sz="2418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/>
              <a:r>
                <a:rPr lang="en-US" sz="1979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41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1F90FFBF-B21A-4B2E-B2B0-507935001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5475" y="2420620"/>
              <a:ext cx="2090420" cy="20535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algn="ctr"/>
              <a:r>
                <a:rPr lang="en-US" sz="879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41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2418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1319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18" b="1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Implementing</a:t>
              </a:r>
            </a:p>
            <a:p>
              <a:pPr algn="ctr"/>
              <a:r>
                <a:rPr lang="en-US" sz="2418" b="1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Interventions</a:t>
              </a:r>
              <a:endParaRPr lang="en-US" sz="2418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18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US" sz="3957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41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212695CC-97FB-4E95-8D05-00A0EC545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3575" y="5137783"/>
              <a:ext cx="2559685" cy="1971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201041" tIns="100521" rIns="201041" bIns="100521" anchor="t" anchorCtr="0" upright="1">
              <a:noAutofit/>
            </a:bodyPr>
            <a:lstStyle/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2418" b="1" dirty="0">
                <a:solidFill>
                  <a:srgbClr val="33CC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endParaRPr lang="en-US" sz="440" b="1" dirty="0">
                <a:solidFill>
                  <a:srgbClr val="33CCC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63673" indent="-763673" algn="ctr">
                <a:spcBef>
                  <a:spcPts val="660"/>
                </a:spcBef>
                <a:spcAft>
                  <a:spcPts val="660"/>
                </a:spcAft>
              </a:pPr>
              <a:r>
                <a:rPr lang="en-US" sz="2418" b="1" dirty="0">
                  <a:solidFill>
                    <a:srgbClr val="33CCCC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Assessing and Evaluating</a:t>
              </a:r>
              <a:endParaRPr lang="en-US" sz="2418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AutoShape 8">
              <a:extLst>
                <a:ext uri="{FF2B5EF4-FFF2-40B4-BE49-F238E27FC236}">
                  <a16:creationId xmlns:a16="http://schemas.microsoft.com/office/drawing/2014/main" id="{7DAB296A-EC21-4876-BC30-871C722630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639445" y="1032509"/>
              <a:ext cx="1741170" cy="1035050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9">
              <a:extLst>
                <a:ext uri="{FF2B5EF4-FFF2-40B4-BE49-F238E27FC236}">
                  <a16:creationId xmlns:a16="http://schemas.microsoft.com/office/drawing/2014/main" id="{5F42E379-17C8-47D5-B3C2-8BAAB05F9275}"/>
                </a:ext>
              </a:extLst>
            </p:cNvPr>
            <p:cNvCxnSpPr>
              <a:cxnSpLocks noChangeShapeType="1"/>
              <a:stCxn id="13" idx="3"/>
              <a:endCxn id="15" idx="0"/>
            </p:cNvCxnSpPr>
            <p:nvPr/>
          </p:nvCxnSpPr>
          <p:spPr bwMode="auto">
            <a:xfrm>
              <a:off x="4409440" y="683579"/>
              <a:ext cx="1071246" cy="1737041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0">
              <a:extLst>
                <a:ext uri="{FF2B5EF4-FFF2-40B4-BE49-F238E27FC236}">
                  <a16:creationId xmlns:a16="http://schemas.microsoft.com/office/drawing/2014/main" id="{7EC16A5F-A5D2-4F14-92B8-553E53C908AE}"/>
                </a:ext>
              </a:extLst>
            </p:cNvPr>
            <p:cNvCxnSpPr>
              <a:cxnSpLocks noChangeShapeType="1"/>
              <a:stCxn id="15" idx="2"/>
              <a:endCxn id="16" idx="3"/>
            </p:cNvCxnSpPr>
            <p:nvPr/>
          </p:nvCxnSpPr>
          <p:spPr bwMode="auto">
            <a:xfrm rot="5400000">
              <a:off x="4162336" y="4805136"/>
              <a:ext cx="1649277" cy="987426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1">
              <a:extLst>
                <a:ext uri="{FF2B5EF4-FFF2-40B4-BE49-F238E27FC236}">
                  <a16:creationId xmlns:a16="http://schemas.microsoft.com/office/drawing/2014/main" id="{E2668334-F884-4756-92CE-25B6AA2243CA}"/>
                </a:ext>
              </a:extLst>
            </p:cNvPr>
            <p:cNvCxnSpPr>
              <a:cxnSpLocks noChangeShapeType="1"/>
              <a:stCxn id="16" idx="1"/>
              <a:endCxn id="11" idx="2"/>
            </p:cNvCxnSpPr>
            <p:nvPr/>
          </p:nvCxnSpPr>
          <p:spPr bwMode="auto">
            <a:xfrm rot="10800000">
              <a:off x="1020764" y="4474212"/>
              <a:ext cx="912812" cy="1649277"/>
            </a:xfrm>
            <a:prstGeom prst="curvedConnector2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7B146B0D-C51D-4CBE-86E6-C00FBCC47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966" y="1739266"/>
              <a:ext cx="930275" cy="44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201041" tIns="100521" rIns="201041" bIns="100521" upright="1">
              <a:spAutoFit/>
            </a:bodyPr>
            <a:lstStyle/>
            <a:p>
              <a:pPr algn="ctr">
                <a:spcBef>
                  <a:spcPts val="440"/>
                </a:spcBef>
                <a:spcAft>
                  <a:spcPts val="440"/>
                </a:spcAft>
              </a:pPr>
              <a:endParaRPr lang="en-US" sz="175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68FF12A0-D8F6-49A0-A4D3-B61D010A0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865026" y="2744357"/>
              <a:ext cx="631177" cy="25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201041" tIns="100521" rIns="201041" bIns="100521" upright="1">
              <a:spAutoFit/>
            </a:bodyPr>
            <a:lstStyle/>
            <a:p>
              <a:pPr algn="ctr"/>
              <a:r>
                <a:rPr lang="en-US" sz="1759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153A03F4-E5CD-4883-A2C4-BAC92405A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0170" y="2168294"/>
              <a:ext cx="1128395" cy="1224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201041" tIns="100521" rIns="201041" bIns="100521" upright="1">
              <a:noAutofit/>
            </a:bodyPr>
            <a:lstStyle/>
            <a:p>
              <a:pPr algn="ctr"/>
              <a:r>
                <a:rPr lang="en-US" sz="2638" b="1" i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Culture of:</a:t>
              </a:r>
            </a:p>
            <a:p>
              <a:pPr algn="ctr"/>
              <a:endParaRPr lang="en-US" sz="2638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638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Relevance</a:t>
              </a:r>
            </a:p>
            <a:p>
              <a:pPr algn="ctr"/>
              <a:endParaRPr lang="en-US" sz="1759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638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Evidence</a:t>
              </a:r>
            </a:p>
            <a:p>
              <a:pPr algn="ctr"/>
              <a:endParaRPr lang="en-US" sz="1759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638" b="1" dirty="0">
                  <a:solidFill>
                    <a:srgbClr val="0000FF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Perseverance</a:t>
              </a:r>
            </a:p>
            <a:p>
              <a:pPr algn="ctr"/>
              <a:endParaRPr lang="en-US" sz="1759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5D72371E-B103-FC02-0707-879125126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492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90230" y="2015373"/>
            <a:ext cx="19073511" cy="1046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Reporting to internal constituents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Demonstrating accountability to external stakeholders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Proposing improvement initiatives based on assessment findings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Improving instructional contexts (programs, courses, services, etc.) and assessment methods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Using results of improvement to inform subsequent planning, goal setting, and resourcing activities (a recursive cycle)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Making Ongoing Improvements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CA553582-CED1-8B82-52EB-BB673A87F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23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515294" y="2524979"/>
            <a:ext cx="19073511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Clr>
                <a:srgbClr val="808080"/>
              </a:buClr>
              <a:buFont typeface="+mj-lt"/>
              <a:buAutoNum type="arabicPeriod"/>
            </a:pPr>
            <a:r>
              <a:rPr lang="en-US" sz="4800" dirty="0"/>
              <a:t>What did you do? (</a:t>
            </a:r>
            <a:r>
              <a:rPr lang="en-US" sz="4800" b="1" dirty="0"/>
              <a:t>process</a:t>
            </a:r>
            <a:r>
              <a:rPr lang="en-US" sz="4800" dirty="0"/>
              <a:t>)</a:t>
            </a:r>
          </a:p>
          <a:p>
            <a:pPr marL="914400" indent="-914400">
              <a:buClr>
                <a:srgbClr val="808080"/>
              </a:buClr>
              <a:buFont typeface="+mj-lt"/>
              <a:buAutoNum type="arabicPeriod"/>
            </a:pPr>
            <a:endParaRPr lang="en-US" sz="4800" dirty="0"/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What did you learn from it? (</a:t>
            </a:r>
            <a:r>
              <a:rPr lang="en-US" sz="4800" b="1" dirty="0"/>
              <a:t>assessment results</a:t>
            </a:r>
            <a:r>
              <a:rPr lang="en-US" sz="4800" dirty="0"/>
              <a:t>)</a:t>
            </a:r>
          </a:p>
          <a:p>
            <a:pPr marL="914400" indent="-914400">
              <a:buFont typeface="+mj-lt"/>
              <a:buAutoNum type="arabicPeriod"/>
            </a:pPr>
            <a:endParaRPr lang="en-US" sz="4800" b="1" dirty="0"/>
          </a:p>
          <a:p>
            <a:pPr marL="914400" indent="-914400">
              <a:buClr>
                <a:srgbClr val="808080"/>
              </a:buClr>
              <a:buFont typeface="+mj-lt"/>
              <a:buAutoNum type="arabicPeriod"/>
            </a:pPr>
            <a:r>
              <a:rPr lang="en-US" sz="4800" dirty="0"/>
              <a:t>What changes did you make because of your findings? (</a:t>
            </a:r>
            <a:r>
              <a:rPr lang="en-US" sz="4800" b="1" dirty="0"/>
              <a:t>improvement</a:t>
            </a:r>
            <a:r>
              <a:rPr lang="en-US" sz="4800" dirty="0"/>
              <a:t>)</a:t>
            </a:r>
          </a:p>
          <a:p>
            <a:pPr marL="914400" indent="-914400">
              <a:buClr>
                <a:srgbClr val="808080"/>
              </a:buClr>
              <a:buFont typeface="+mj-lt"/>
              <a:buAutoNum type="arabicPeriod"/>
            </a:pPr>
            <a:endParaRPr lang="en-US" sz="4800" dirty="0"/>
          </a:p>
          <a:p>
            <a:pPr marL="914400" indent="-914400">
              <a:buClr>
                <a:srgbClr val="808080"/>
              </a:buClr>
              <a:buFont typeface="+mj-lt"/>
              <a:buAutoNum type="arabicPeriod"/>
            </a:pPr>
            <a:r>
              <a:rPr lang="en-US" sz="4800" dirty="0"/>
              <a:t>What were the results of those changes? (</a:t>
            </a:r>
            <a:r>
              <a:rPr lang="en-US" sz="4800" b="1" dirty="0"/>
              <a:t>closing the loop</a:t>
            </a:r>
            <a:r>
              <a:rPr lang="en-US" sz="4800" dirty="0"/>
              <a:t>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Reporting Assessment Outcomes:  4 Key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1F2C058D-1C80-F5A7-A3CA-2471229DD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632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39144" y="1953236"/>
            <a:ext cx="19588806" cy="1255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/>
              <a:t>Defining assessment</a:t>
            </a:r>
            <a:r>
              <a:rPr lang="en-US" sz="4800" dirty="0"/>
              <a:t>, including its significance and contexts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Setting </a:t>
            </a:r>
            <a:r>
              <a:rPr lang="en-US" sz="4800" b="1" dirty="0"/>
              <a:t>goals for learning </a:t>
            </a:r>
            <a:r>
              <a:rPr lang="en-US" sz="4800" dirty="0"/>
              <a:t>at multiple levels and resourcing those goals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Designing </a:t>
            </a:r>
            <a:r>
              <a:rPr lang="en-US" sz="4800" b="1" dirty="0"/>
              <a:t>evidence-informed interventions </a:t>
            </a:r>
            <a:r>
              <a:rPr lang="en-US" sz="4800" dirty="0"/>
              <a:t>to achieve learning goals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/>
              <a:t>Assessing student learning outcomes </a:t>
            </a:r>
            <a:r>
              <a:rPr lang="en-US" sz="4800" dirty="0"/>
              <a:t>using credible evidence that is relevant and uses direct, indirect, quantitative, and qualitative methods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Evaluating assessment findings by </a:t>
            </a:r>
            <a:r>
              <a:rPr lang="en-US" sz="4800" b="1" dirty="0"/>
              <a:t>applying professional judgment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Using assessment findings to drive </a:t>
            </a:r>
            <a:r>
              <a:rPr lang="en-US" sz="4800" b="1" dirty="0"/>
              <a:t>improvements</a:t>
            </a:r>
            <a:r>
              <a:rPr lang="en-US" sz="4800" dirty="0"/>
              <a:t> on an ongoing basis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260475" y="704075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Summary of Enduring Principles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4DCFB2AC-61C4-C913-D4A7-8F2292F0C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692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170844" y="4485416"/>
            <a:ext cx="18102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A5162A"/>
                </a:solidFill>
                <a:latin typeface="+mj-lt"/>
              </a:rPr>
              <a:t>Emerging Opportunities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2822041" y="953781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FA861CA2-E12B-7F43-E26C-976702AD2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281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657884" y="3566206"/>
            <a:ext cx="18788332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800" dirty="0"/>
              <a:t>Periodic volume encapsulating enduring and emerging trends in teaching, learning, assessment, and improvement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800" dirty="0"/>
              <a:t>2</a:t>
            </a:r>
            <a:r>
              <a:rPr lang="en-US" sz="4800" baseline="30000" dirty="0"/>
              <a:t>nd</a:t>
            </a:r>
            <a:r>
              <a:rPr lang="en-US" sz="4800" dirty="0"/>
              <a:t> Edition (released October 2023) features 50+ contributors, many of whom serve as organizers and partners of the Assessment Institute in Indianapolis</a:t>
            </a:r>
          </a:p>
          <a:p>
            <a:pPr lvl="1"/>
            <a:endParaRPr lang="en-US" sz="4000" dirty="0"/>
          </a:p>
          <a:p>
            <a:pPr lvl="1" algn="ctr"/>
            <a:r>
              <a:rPr lang="en-US" sz="4800" dirty="0"/>
              <a:t>Accompanying resources:  </a:t>
            </a:r>
            <a:r>
              <a:rPr lang="en-US" sz="4800" b="1" dirty="0"/>
              <a:t>go.iu.edu/trends</a:t>
            </a:r>
          </a:p>
          <a:p>
            <a:pPr lvl="1"/>
            <a:endParaRPr lang="en-US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047727" y="900709"/>
            <a:ext cx="187285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A5162A"/>
                </a:solidFill>
                <a:latin typeface="+mj-lt"/>
              </a:rPr>
              <a:t>Trends in Assessment:</a:t>
            </a:r>
          </a:p>
          <a:p>
            <a:r>
              <a:rPr lang="en-US" sz="6000" b="1" i="1" dirty="0">
                <a:solidFill>
                  <a:srgbClr val="A5162A"/>
                </a:solidFill>
                <a:latin typeface="+mj-lt"/>
              </a:rPr>
              <a:t>Ideas, Opportunities, and Issues for Higher Education </a:t>
            </a:r>
            <a:endParaRPr lang="en-US" sz="6000" b="1" i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2296A048-256E-F6D7-CDBE-93BFACEBA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22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97147" y="2230761"/>
            <a:ext cx="18419553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Upon conclusion of this session, you should be able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Explain the importance of assessment and its significance to higher education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some enduring principles related to assessment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some emerging opportunities for assessment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 a culture of assessment and improvement in your context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resources from the Assessment Institute in Indianapolis and elsewhere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02710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Learning Goals for Our Time Together</a:t>
            </a:r>
            <a:endParaRPr lang="en-US" sz="6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2822041" y="953781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6" name="Picture 5" descr="indianapolis-logo">
            <a:extLst>
              <a:ext uri="{FF2B5EF4-FFF2-40B4-BE49-F238E27FC236}">
                <a16:creationId xmlns:a16="http://schemas.microsoft.com/office/drawing/2014/main" id="{F652AEEE-AC9F-250E-E7FC-C67735082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6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987965" y="2385106"/>
            <a:ext cx="18788332" cy="975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Meta-Trends in assessment organized around these themes recurring throughout </a:t>
            </a:r>
            <a:r>
              <a:rPr lang="en-US" sz="4800" i="1" dirty="0"/>
              <a:t>Trends in Assessment </a:t>
            </a:r>
            <a:r>
              <a:rPr lang="en-US" sz="4800" dirty="0"/>
              <a:t>and elsewhere: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/>
              <a:t>Student Success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/>
              <a:t>Teaching and Learning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/>
              <a:t>Professional Development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/>
              <a:t>Assessment and Improvement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047727" y="1091209"/>
            <a:ext cx="18728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Meta-Trends in Assessment </a:t>
            </a:r>
            <a:endParaRPr lang="en-US" sz="6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6" name="Picture 5" descr="indianapolis-logo">
            <a:extLst>
              <a:ext uri="{FF2B5EF4-FFF2-40B4-BE49-F238E27FC236}">
                <a16:creationId xmlns:a16="http://schemas.microsoft.com/office/drawing/2014/main" id="{6BACF8F1-0925-834B-B9D0-D4919E6A1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Trends in Assessment 2nd Edition Image">
            <a:extLst>
              <a:ext uri="{FF2B5EF4-FFF2-40B4-BE49-F238E27FC236}">
                <a16:creationId xmlns:a16="http://schemas.microsoft.com/office/drawing/2014/main" id="{54767F78-8B4C-6C6C-164D-3FDBF230B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791" y="4487790"/>
            <a:ext cx="3869410" cy="580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98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657884" y="2137294"/>
            <a:ext cx="18788332" cy="1388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Meta-Trend 1: </a:t>
            </a:r>
          </a:p>
          <a:p>
            <a:r>
              <a:rPr lang="en-US" sz="4800" dirty="0"/>
              <a:t>	Foster opportunities to intentionally integrate </a:t>
            </a:r>
            <a:r>
              <a:rPr lang="en-US" sz="4800" b="1" dirty="0"/>
              <a:t>diversity, equity, and 	inclusion</a:t>
            </a:r>
            <a:r>
              <a:rPr lang="en-US" sz="4800" dirty="0"/>
              <a:t> in our work</a:t>
            </a:r>
          </a:p>
          <a:p>
            <a:endParaRPr lang="en-US" sz="36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Meta-Trend 2: </a:t>
            </a:r>
          </a:p>
          <a:p>
            <a:r>
              <a:rPr lang="en-US" sz="4800" dirty="0"/>
              <a:t>	</a:t>
            </a:r>
            <a:r>
              <a:rPr lang="en-US" sz="4800" b="1" dirty="0"/>
              <a:t>Collaborate with students</a:t>
            </a:r>
            <a:r>
              <a:rPr lang="en-US" sz="4800" dirty="0"/>
              <a:t>—as learning partners—to advance student 	learning and success</a:t>
            </a:r>
          </a:p>
          <a:p>
            <a:endParaRPr lang="en-US" sz="36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Meta-Trend 3: </a:t>
            </a:r>
          </a:p>
          <a:p>
            <a:r>
              <a:rPr lang="en-US" sz="4800" dirty="0"/>
              <a:t>     Support the </a:t>
            </a:r>
            <a:r>
              <a:rPr lang="en-US" sz="4800" b="1" dirty="0"/>
              <a:t>holistic development of students</a:t>
            </a:r>
            <a:r>
              <a:rPr lang="en-US" sz="4800" dirty="0"/>
              <a:t>, including their personal,     	academic, and professional needs and identities</a:t>
            </a:r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047727" y="957859"/>
            <a:ext cx="18728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Meta-Trends:  Student Success</a:t>
            </a:r>
            <a:endParaRPr lang="en-US" sz="6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F146E30E-EC8E-2897-90CA-F36007F84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643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971527" y="2316422"/>
            <a:ext cx="18788332" cy="1277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Meta-Trend 4: </a:t>
            </a:r>
          </a:p>
          <a:p>
            <a:r>
              <a:rPr lang="en-US" sz="4800" dirty="0"/>
              <a:t>	Focus on </a:t>
            </a:r>
            <a:r>
              <a:rPr lang="en-US" sz="4800" b="1" dirty="0"/>
              <a:t>quality and fidelity </a:t>
            </a:r>
            <a:r>
              <a:rPr lang="en-US" sz="4800" dirty="0"/>
              <a:t>in designing and implementing learning 	experiences</a:t>
            </a:r>
          </a:p>
          <a:p>
            <a:endParaRPr lang="en-US" sz="36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Meta-Trend 5: </a:t>
            </a:r>
          </a:p>
          <a:p>
            <a:r>
              <a:rPr lang="en-US" sz="4800" dirty="0"/>
              <a:t>	</a:t>
            </a:r>
            <a:r>
              <a:rPr lang="en-US" sz="4800" b="1" dirty="0"/>
              <a:t>Engage stakeholders throughout the learning enterprise</a:t>
            </a:r>
            <a:r>
              <a:rPr lang="en-US" sz="4800" dirty="0"/>
              <a:t>, including in 	curricular, cocurricular, community, and experiential settings</a:t>
            </a:r>
          </a:p>
          <a:p>
            <a:endParaRPr lang="en-US" sz="36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Meta-Trend 6: </a:t>
            </a:r>
          </a:p>
          <a:p>
            <a:r>
              <a:rPr lang="en-US" sz="4800" dirty="0"/>
              <a:t>     	Use </a:t>
            </a:r>
            <a:r>
              <a:rPr lang="en-US" sz="4800" b="1" dirty="0"/>
              <a:t>inclusive sources and credible evidence </a:t>
            </a:r>
            <a:r>
              <a:rPr lang="en-US" sz="4800" dirty="0"/>
              <a:t>in assessing learning</a:t>
            </a:r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971527" y="799074"/>
            <a:ext cx="18728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Meta-Trends:  Teaching and Learning</a:t>
            </a:r>
            <a:endParaRPr lang="en-US" sz="6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1300FF8E-BBA1-21D3-AF56-3F6A532B4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960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10284" y="2823203"/>
            <a:ext cx="18788332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Meta-Trend 7: </a:t>
            </a:r>
          </a:p>
          <a:p>
            <a:r>
              <a:rPr lang="en-US" sz="4800" dirty="0"/>
              <a:t>	</a:t>
            </a:r>
            <a:r>
              <a:rPr lang="en-US" sz="4800" b="1" dirty="0"/>
              <a:t>Build capacity for assessment </a:t>
            </a:r>
            <a:r>
              <a:rPr lang="en-US" sz="4800" dirty="0"/>
              <a:t>through professional development, 	rewards, and recognition</a:t>
            </a:r>
          </a:p>
          <a:p>
            <a:r>
              <a:rPr lang="en-US" sz="4800" dirty="0"/>
              <a:t>	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Meta-Trend 8: </a:t>
            </a:r>
          </a:p>
          <a:p>
            <a:r>
              <a:rPr lang="en-US" sz="4800" dirty="0"/>
              <a:t>	Promote institutional cultures to </a:t>
            </a:r>
            <a:r>
              <a:rPr lang="en-US" sz="4800" b="1" dirty="0"/>
              <a:t>sustain, scale, and improve </a:t>
            </a:r>
            <a:r>
              <a:rPr lang="en-US" sz="4800" dirty="0"/>
              <a:t>learning 	interventions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047727" y="1091209"/>
            <a:ext cx="18728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Meta-Trends:  Professional Development </a:t>
            </a:r>
            <a:endParaRPr lang="en-US" sz="6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F6664701-4CD7-7D20-E6BC-6B78BDA58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1249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987965" y="2897548"/>
            <a:ext cx="18788332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Meta-Trend 9: </a:t>
            </a:r>
          </a:p>
          <a:p>
            <a:r>
              <a:rPr lang="en-US" sz="4800" dirty="0"/>
              <a:t>	Appreciate the role </a:t>
            </a:r>
            <a:r>
              <a:rPr lang="en-US" sz="4800" b="1" dirty="0"/>
              <a:t>assessment contributes to understanding and 	improving the higher education ecosystem</a:t>
            </a:r>
          </a:p>
          <a:p>
            <a:r>
              <a:rPr lang="en-US" sz="4800" dirty="0"/>
              <a:t>	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Meta-Trend 10: </a:t>
            </a:r>
          </a:p>
          <a:p>
            <a:r>
              <a:rPr lang="en-US" sz="4800" dirty="0"/>
              <a:t>	Recognize that </a:t>
            </a:r>
            <a:r>
              <a:rPr lang="en-US" sz="4800" b="1" dirty="0"/>
              <a:t>assessment remains a work-in-progress</a:t>
            </a:r>
            <a:r>
              <a:rPr lang="en-US" sz="4800" dirty="0"/>
              <a:t>, reliant on 	individual and collective efforts to achieve its potential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047727" y="1091209"/>
            <a:ext cx="18728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Meta-Trends:  Assessment and Improvement</a:t>
            </a:r>
            <a:endParaRPr lang="en-US" sz="6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08AD9FB7-A130-09B6-F016-1F5F951A9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904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1047727" y="2442256"/>
            <a:ext cx="18788332" cy="101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Clarifying, implementing, and assessing specific goals for learning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Engaging students in the teaching and learning process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Encouraging the use of evidence-informed High Impact Practices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Centering equity in our work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algn="ctr"/>
            <a:r>
              <a:rPr lang="en-US" sz="4800" dirty="0"/>
              <a:t>An undercurrent of all the </a:t>
            </a:r>
            <a:r>
              <a:rPr lang="en-US" sz="4800" i="1" dirty="0"/>
              <a:t>Trends in Assessment </a:t>
            </a:r>
            <a:r>
              <a:rPr lang="en-US" sz="4800" dirty="0"/>
              <a:t>is </a:t>
            </a:r>
          </a:p>
          <a:p>
            <a:pPr algn="ctr"/>
            <a:r>
              <a:rPr lang="en-US" sz="4800" b="1" dirty="0"/>
              <a:t>promoting inclusive instructional contexts for students</a:t>
            </a:r>
            <a:r>
              <a:rPr lang="en-US" sz="48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047727" y="995959"/>
            <a:ext cx="18728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Crosscutting Themes in </a:t>
            </a:r>
            <a:r>
              <a:rPr lang="en-US" sz="6000" b="1" i="1" dirty="0">
                <a:solidFill>
                  <a:srgbClr val="A5162A"/>
                </a:solidFill>
                <a:latin typeface="+mj-lt"/>
              </a:rPr>
              <a:t>Trends in Assessment </a:t>
            </a:r>
            <a:endParaRPr lang="en-US" sz="6000" b="1" i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BC2E1854-CEC5-35B3-BF10-22B2011FE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548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970036" y="1942938"/>
            <a:ext cx="18788332" cy="1274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600" dirty="0"/>
              <a:t>Creating a campus culture and climate that fosters </a:t>
            </a:r>
            <a:r>
              <a:rPr lang="en-US" sz="4600" b="1" dirty="0"/>
              <a:t>student belongingness</a:t>
            </a:r>
          </a:p>
          <a:p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600" dirty="0"/>
              <a:t>Developing interventions to support the </a:t>
            </a:r>
            <a:r>
              <a:rPr lang="en-US" sz="4600" b="1" dirty="0"/>
              <a:t>holistic needs of learners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600" dirty="0"/>
              <a:t>Designing courses and learning experiences to intentionally include </a:t>
            </a:r>
            <a:r>
              <a:rPr lang="en-US" sz="4600" b="1" dirty="0"/>
              <a:t>student voices, perspectives, and lived experiences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600" dirty="0"/>
              <a:t>Employing assignments and assessments to provide </a:t>
            </a:r>
            <a:r>
              <a:rPr lang="en-US" sz="4600" b="1" dirty="0"/>
              <a:t>agency for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600" b="1" dirty="0"/>
              <a:t>Engaging students and other constituents</a:t>
            </a:r>
            <a:r>
              <a:rPr lang="en-US" sz="4600" dirty="0"/>
              <a:t> in processes related to teaching, learning, assessment, and improvement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600" b="1" dirty="0"/>
              <a:t>Identifying and addressing equity gaps </a:t>
            </a:r>
            <a:r>
              <a:rPr lang="en-US" sz="4600" dirty="0"/>
              <a:t>in instructional contexts</a:t>
            </a:r>
          </a:p>
          <a:p>
            <a:endParaRPr lang="en-US" sz="4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029798" y="563470"/>
            <a:ext cx="18728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Promoting Inclusive Instructional Contexts for Students </a:t>
            </a:r>
            <a:endParaRPr lang="en-US" sz="6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696AF507-8EEF-151D-229F-3165D347B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783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0" y="2943441"/>
            <a:ext cx="201041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our current assessment strengths?</a:t>
            </a:r>
          </a:p>
          <a:p>
            <a:pPr algn="ctr">
              <a:lnSpc>
                <a:spcPct val="150000"/>
              </a:lnSpc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do we need to improve?</a:t>
            </a:r>
          </a:p>
          <a:p>
            <a:pPr algn="ctr">
              <a:lnSpc>
                <a:spcPct val="150000"/>
              </a:lnSpc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ideas or concepts have been reinforced today?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Concluding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2822041" y="953781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6D9CB287-73F0-DB96-1CEA-A92A78506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8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1030589" y="1896086"/>
            <a:ext cx="19073511" cy="1098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oldest and largest U.S. event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focused on assessment and improvement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Update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bimonthly periodical with Wiley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and Improvement Book Series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Routledge/Taylor &amp; Francis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Improvements in Higher Education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podcast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Webinar Series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offered from throughout the year via Zoom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Partnerships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several national associations and research organizations</a:t>
            </a:r>
          </a:p>
          <a:p>
            <a:pPr lvl="1"/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Resources: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go.iu.edu/assessmentinstitute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6085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About the Assessment Institute in Indianapolis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1C9D5D94-12A9-6527-7030-51D00C847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34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0" y="2943441"/>
            <a:ext cx="201041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assessment?  </a:t>
            </a:r>
          </a:p>
          <a:p>
            <a:pPr algn="ctr">
              <a:lnSpc>
                <a:spcPct val="150000"/>
              </a:lnSpc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is assessment important?  </a:t>
            </a:r>
          </a:p>
          <a:p>
            <a:pPr algn="ctr">
              <a:lnSpc>
                <a:spcPct val="150000"/>
              </a:lnSpc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is assessment used in your context?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Initial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2822041" y="953781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6D9CB287-73F0-DB96-1CEA-A92A78506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81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170844" y="4485416"/>
            <a:ext cx="18102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A5162A"/>
                </a:solidFill>
                <a:latin typeface="+mj-lt"/>
              </a:rPr>
              <a:t>Enduring 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2822041" y="953781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FA861CA2-E12B-7F43-E26C-976702AD2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06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883212" y="2024287"/>
            <a:ext cx="19588806" cy="1154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Systematic analysis of </a:t>
            </a:r>
            <a:r>
              <a:rPr lang="en-US" sz="4400" b="1" i="1" dirty="0"/>
              <a:t>credible evidence </a:t>
            </a:r>
            <a:r>
              <a:rPr lang="en-US" sz="4400" b="1" dirty="0"/>
              <a:t>involving</a:t>
            </a:r>
            <a:r>
              <a:rPr lang="en-US" sz="4400" dirty="0"/>
              <a:t>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Resources (faculty, students, facilities, budgets, etc.)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Processes (curriculum, teaching, instructional technology, services, etc.)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Outcomes (learning, program effectiveness, institutional effectiveness, etc.)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To improve: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Institution-level instruction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Program-level instruction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Course- and activity-level instruction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Assignment-level instruction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Services, experiences, and operations in higher education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Student learning and success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Definition/Purpose of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CD553F0F-64CA-2EA5-4917-D826C627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53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615492" y="10613454"/>
            <a:ext cx="103124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IUPUI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E809-78A7-9540-8C05-0B41F4FB29F8}"/>
              </a:ext>
            </a:extLst>
          </p:cNvPr>
          <p:cNvSpPr/>
          <p:nvPr/>
        </p:nvSpPr>
        <p:spPr>
          <a:xfrm>
            <a:off x="257647" y="3194174"/>
            <a:ext cx="19588806" cy="94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Relevance</a:t>
            </a:r>
            <a:endParaRPr lang="en-US" sz="60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r>
              <a:rPr lang="en-US" sz="6000" b="1" dirty="0"/>
              <a:t>Evidence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r>
              <a:rPr lang="en-US" sz="6000" b="1" dirty="0"/>
              <a:t>Perseverance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A1D4-26C7-B14B-B027-326432A8E09E}"/>
              </a:ext>
            </a:extLst>
          </p:cNvPr>
          <p:cNvSpPr/>
          <p:nvPr/>
        </p:nvSpPr>
        <p:spPr>
          <a:xfrm>
            <a:off x="1375529" y="799074"/>
            <a:ext cx="18102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A5162A"/>
                </a:solidFill>
                <a:latin typeface="+mj-lt"/>
              </a:rPr>
              <a:t>Watchwords for Higher Education in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865C9-6860-9C44-9537-4AFADFE78D9C}"/>
              </a:ext>
            </a:extLst>
          </p:cNvPr>
          <p:cNvSpPr txBox="1"/>
          <p:nvPr/>
        </p:nvSpPr>
        <p:spPr>
          <a:xfrm>
            <a:off x="10930269" y="660575"/>
            <a:ext cx="740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2" name="Picture 1" descr="indianapolis-logo">
            <a:extLst>
              <a:ext uri="{FF2B5EF4-FFF2-40B4-BE49-F238E27FC236}">
                <a16:creationId xmlns:a16="http://schemas.microsoft.com/office/drawing/2014/main" id="{CD553F0F-64CA-2EA5-4917-D826C627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144376"/>
            <a:ext cx="4233618" cy="9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299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3285</TotalTime>
  <Words>5192</Words>
  <Application>Microsoft Office PowerPoint</Application>
  <PresentationFormat>Custom</PresentationFormat>
  <Paragraphs>1026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IUPUI-Pedestrian-Safety-concepts-for-Tues-3.key</dc:title>
  <dc:creator>Hundley, Stephen</dc:creator>
  <cp:lastModifiedBy>Hundley, Stephen</cp:lastModifiedBy>
  <cp:revision>317</cp:revision>
  <cp:lastPrinted>2020-09-09T14:37:36Z</cp:lastPrinted>
  <dcterms:created xsi:type="dcterms:W3CDTF">2018-09-12T14:11:47Z</dcterms:created>
  <dcterms:modified xsi:type="dcterms:W3CDTF">2024-06-06T13:48:24Z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2018-05-01T00:00:00Z</vt:filetime>
  </property>
  <property fmtid="{D5CDD505-2E9C-101B-9397-08002B2CF9AE}" pid="3" name="LastSaved">
    <vt:filetime>2018-09-12T00:00:00Z</vt:filetime>
  </property>
</Properties>
</file>